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331" r:id="rId2"/>
    <p:sldId id="2335" r:id="rId3"/>
    <p:sldId id="2336" r:id="rId4"/>
    <p:sldId id="2342" r:id="rId5"/>
    <p:sldId id="2339" r:id="rId6"/>
    <p:sldId id="2326" r:id="rId7"/>
    <p:sldId id="1636" r:id="rId8"/>
    <p:sldId id="1637" r:id="rId9"/>
    <p:sldId id="2338" r:id="rId10"/>
    <p:sldId id="1920" r:id="rId11"/>
    <p:sldId id="2333" r:id="rId12"/>
    <p:sldId id="1962" r:id="rId13"/>
    <p:sldId id="1617" r:id="rId14"/>
    <p:sldId id="2337" r:id="rId15"/>
    <p:sldId id="2340" r:id="rId16"/>
    <p:sldId id="2328" r:id="rId17"/>
  </p:sldIdLst>
  <p:sldSz cx="9906000" cy="6858000" type="A4"/>
  <p:notesSz cx="6669088"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7839B4-BBFC-4C5E-AE7B-3560714B53C9}">
          <p14:sldIdLst>
            <p14:sldId id="2331"/>
            <p14:sldId id="2335"/>
            <p14:sldId id="2336"/>
            <p14:sldId id="2342"/>
            <p14:sldId id="2339"/>
          </p14:sldIdLst>
        </p14:section>
        <p14:section name="Untitled Section" id="{AB534211-7877-4420-9DCF-FFA65A5AEF90}">
          <p14:sldIdLst>
            <p14:sldId id="2326"/>
            <p14:sldId id="1636"/>
            <p14:sldId id="1637"/>
            <p14:sldId id="2338"/>
            <p14:sldId id="1920"/>
            <p14:sldId id="2333"/>
            <p14:sldId id="1962"/>
            <p14:sldId id="1617"/>
            <p14:sldId id="2337"/>
            <p14:sldId id="2340"/>
            <p14:sldId id="2328"/>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дрей Голубев" initials="АГ" lastIdx="2" clrIdx="0">
    <p:extLst>
      <p:ext uri="{19B8F6BF-5375-455C-9EA6-DF929625EA0E}">
        <p15:presenceInfo xmlns:p15="http://schemas.microsoft.com/office/powerpoint/2012/main" userId="Андрей Голубев"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3E"/>
    <a:srgbClr val="ABB4C8"/>
    <a:srgbClr val="F9F9F9"/>
    <a:srgbClr val="5C6E80"/>
    <a:srgbClr val="040E0F"/>
    <a:srgbClr val="1D1C1F"/>
    <a:srgbClr val="0A3073"/>
    <a:srgbClr val="001E60"/>
    <a:srgbClr val="979797"/>
    <a:srgbClr val="D1D5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39" autoAdjust="0"/>
    <p:restoredTop sz="94985" autoAdjust="0"/>
  </p:normalViewPr>
  <p:slideViewPr>
    <p:cSldViewPr>
      <p:cViewPr varScale="1">
        <p:scale>
          <a:sx n="110" d="100"/>
          <a:sy n="110" d="100"/>
        </p:scale>
        <p:origin x="992" y="168"/>
      </p:cViewPr>
      <p:guideLst>
        <p:guide orient="horz" pos="2160"/>
        <p:guide pos="3120"/>
      </p:guideLst>
    </p:cSldViewPr>
  </p:slideViewPr>
  <p:outlineViewPr>
    <p:cViewPr>
      <p:scale>
        <a:sx n="33" d="100"/>
        <a:sy n="33" d="100"/>
      </p:scale>
      <p:origin x="0" y="-3456"/>
    </p:cViewPr>
  </p:outlineViewPr>
  <p:notesTextViewPr>
    <p:cViewPr>
      <p:scale>
        <a:sx n="1" d="1"/>
        <a:sy n="1" d="1"/>
      </p:scale>
      <p:origin x="0" y="0"/>
    </p:cViewPr>
  </p:notesTextViewPr>
  <p:sorterViewPr>
    <p:cViewPr varScale="1">
      <p:scale>
        <a:sx n="1" d="1"/>
        <a:sy n="1" d="1"/>
      </p:scale>
      <p:origin x="0" y="-601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AA4AC787-19BE-4A0E-8DBC-23D9DA5CFDDB}" type="datetimeFigureOut">
              <a:rPr lang="ru-RU" smtClean="0"/>
              <a:t>05.03.2026</a:t>
            </a:fld>
            <a:endParaRPr lang="ru-RU"/>
          </a:p>
        </p:txBody>
      </p:sp>
      <p:sp>
        <p:nvSpPr>
          <p:cNvPr id="4" name="Образ слайда 3"/>
          <p:cNvSpPr>
            <a:spLocks noGrp="1" noRot="1" noChangeAspect="1"/>
          </p:cNvSpPr>
          <p:nvPr>
            <p:ph type="sldImg" idx="2"/>
          </p:nvPr>
        </p:nvSpPr>
        <p:spPr>
          <a:xfrm>
            <a:off x="646113" y="744538"/>
            <a:ext cx="5376862"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8DA02F83-3258-48EC-8CB6-E7764F3F2B52}" type="slidenum">
              <a:rPr lang="ru-RU" smtClean="0"/>
              <a:t>‹#›</a:t>
            </a:fld>
            <a:endParaRPr lang="ru-RU"/>
          </a:p>
        </p:txBody>
      </p:sp>
    </p:spTree>
    <p:extLst>
      <p:ext uri="{BB962C8B-B14F-4D97-AF65-F5344CB8AC3E}">
        <p14:creationId xmlns:p14="http://schemas.microsoft.com/office/powerpoint/2010/main" val="39189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096BC-3710-D942-FF6D-26BF095AAF6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9CF4005-9420-053A-9581-9BEBADFFD29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1A2CE80-DC2F-1519-BB21-F4546C3B865A}"/>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907230C4-55B6-0BE5-A281-1A1886ABE6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02F83-3258-48EC-8CB6-E7764F3F2B52}"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477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DA02F83-3258-48EC-8CB6-E7764F3F2B52}" type="slidenum">
              <a:rPr lang="ru-RU" smtClean="0"/>
              <a:t>10</a:t>
            </a:fld>
            <a:endParaRPr lang="ru-RU"/>
          </a:p>
        </p:txBody>
      </p:sp>
    </p:spTree>
    <p:extLst>
      <p:ext uri="{BB962C8B-B14F-4D97-AF65-F5344CB8AC3E}">
        <p14:creationId xmlns:p14="http://schemas.microsoft.com/office/powerpoint/2010/main" val="884738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BCACF-8C53-8496-7A53-BA8A2139A9B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87B18C6-FBA1-C2EF-5E2F-95BEF34052D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67430F4-5578-0255-1D3A-9F92B1081716}"/>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06026AF4-0A5D-CAE6-2E66-57C65249D8D6}"/>
              </a:ext>
            </a:extLst>
          </p:cNvPr>
          <p:cNvSpPr>
            <a:spLocks noGrp="1"/>
          </p:cNvSpPr>
          <p:nvPr>
            <p:ph type="sldNum" sz="quarter" idx="5"/>
          </p:nvPr>
        </p:nvSpPr>
        <p:spPr/>
        <p:txBody>
          <a:bodyPr/>
          <a:lstStyle/>
          <a:p>
            <a:fld id="{8DA02F83-3258-48EC-8CB6-E7764F3F2B52}" type="slidenum">
              <a:rPr lang="ru-RU" smtClean="0"/>
              <a:t>11</a:t>
            </a:fld>
            <a:endParaRPr lang="ru-RU"/>
          </a:p>
        </p:txBody>
      </p:sp>
    </p:spTree>
    <p:extLst>
      <p:ext uri="{BB962C8B-B14F-4D97-AF65-F5344CB8AC3E}">
        <p14:creationId xmlns:p14="http://schemas.microsoft.com/office/powerpoint/2010/main" val="1849038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DA02F83-3258-48EC-8CB6-E7764F3F2B52}" type="slidenum">
              <a:rPr lang="ru-RU" smtClean="0"/>
              <a:t>12</a:t>
            </a:fld>
            <a:endParaRPr lang="ru-RU"/>
          </a:p>
        </p:txBody>
      </p:sp>
    </p:spTree>
    <p:extLst>
      <p:ext uri="{BB962C8B-B14F-4D97-AF65-F5344CB8AC3E}">
        <p14:creationId xmlns:p14="http://schemas.microsoft.com/office/powerpoint/2010/main" val="383502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8DA02F83-3258-48EC-8CB6-E7764F3F2B52}" type="slidenum">
              <a:rPr lang="ru-RU" smtClean="0"/>
              <a:t>13</a:t>
            </a:fld>
            <a:endParaRPr lang="ru-RU"/>
          </a:p>
        </p:txBody>
      </p:sp>
    </p:spTree>
    <p:extLst>
      <p:ext uri="{BB962C8B-B14F-4D97-AF65-F5344CB8AC3E}">
        <p14:creationId xmlns:p14="http://schemas.microsoft.com/office/powerpoint/2010/main" val="754236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D5C23-8D5B-B9FF-3CA4-12074FA5B8E4}"/>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E47FD15-1DA1-F554-87D6-26E057964AB6}"/>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C79B0A9-135F-7979-2BF6-7A236AE8D3EE}"/>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03BF6D39-401D-04F2-853B-70F4527F49B0}"/>
              </a:ext>
            </a:extLst>
          </p:cNvPr>
          <p:cNvSpPr>
            <a:spLocks noGrp="1"/>
          </p:cNvSpPr>
          <p:nvPr>
            <p:ph type="sldNum" sz="quarter" idx="5"/>
          </p:nvPr>
        </p:nvSpPr>
        <p:spPr/>
        <p:txBody>
          <a:bodyPr/>
          <a:lstStyle/>
          <a:p>
            <a:fld id="{8DA02F83-3258-48EC-8CB6-E7764F3F2B52}" type="slidenum">
              <a:rPr lang="ru-RU" smtClean="0"/>
              <a:t>14</a:t>
            </a:fld>
            <a:endParaRPr lang="ru-RU"/>
          </a:p>
        </p:txBody>
      </p:sp>
    </p:spTree>
    <p:extLst>
      <p:ext uri="{BB962C8B-B14F-4D97-AF65-F5344CB8AC3E}">
        <p14:creationId xmlns:p14="http://schemas.microsoft.com/office/powerpoint/2010/main" val="233127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37D5-CF08-304F-7A84-697C169EA29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0CEDE75-36BD-A09B-9734-9B47B13C717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B3CD569-9545-9044-7771-6C67AC1997ED}"/>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9683831E-9EA5-DEC4-8432-2459DC8964AD}"/>
              </a:ext>
            </a:extLst>
          </p:cNvPr>
          <p:cNvSpPr>
            <a:spLocks noGrp="1"/>
          </p:cNvSpPr>
          <p:nvPr>
            <p:ph type="sldNum" sz="quarter" idx="5"/>
          </p:nvPr>
        </p:nvSpPr>
        <p:spPr/>
        <p:txBody>
          <a:bodyPr/>
          <a:lstStyle/>
          <a:p>
            <a:fld id="{8DA02F83-3258-48EC-8CB6-E7764F3F2B52}" type="slidenum">
              <a:rPr lang="ru-RU" smtClean="0"/>
              <a:t>15</a:t>
            </a:fld>
            <a:endParaRPr lang="ru-RU"/>
          </a:p>
        </p:txBody>
      </p:sp>
    </p:spTree>
    <p:extLst>
      <p:ext uri="{BB962C8B-B14F-4D97-AF65-F5344CB8AC3E}">
        <p14:creationId xmlns:p14="http://schemas.microsoft.com/office/powerpoint/2010/main" val="2939397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2125B-F9A0-2DF0-43D9-32679B0A1B8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E84D461A-3B71-BEB9-694B-37D5DC95520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5FA36FFC-9FA6-22AE-2D3A-3AA36DAB9838}"/>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9A0CD358-792C-ED42-1120-193BCC58D3CF}"/>
              </a:ext>
            </a:extLst>
          </p:cNvPr>
          <p:cNvSpPr>
            <a:spLocks noGrp="1"/>
          </p:cNvSpPr>
          <p:nvPr>
            <p:ph type="sldNum" sz="quarter" idx="5"/>
          </p:nvPr>
        </p:nvSpPr>
        <p:spPr/>
        <p:txBody>
          <a:bodyPr/>
          <a:lstStyle/>
          <a:p>
            <a:fld id="{8DA02F83-3258-48EC-8CB6-E7764F3F2B52}" type="slidenum">
              <a:rPr lang="ru-RU" smtClean="0"/>
              <a:t>2</a:t>
            </a:fld>
            <a:endParaRPr lang="ru-RU"/>
          </a:p>
        </p:txBody>
      </p:sp>
    </p:spTree>
    <p:extLst>
      <p:ext uri="{BB962C8B-B14F-4D97-AF65-F5344CB8AC3E}">
        <p14:creationId xmlns:p14="http://schemas.microsoft.com/office/powerpoint/2010/main" val="424382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993E6-09AE-1246-681C-42DFF341F2D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8540DA70-FA38-CB7E-A095-01611759A34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1C9D548-725C-159D-7367-8D2511FF663F}"/>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A93CF397-A498-BC5C-087A-299E12510A51}"/>
              </a:ext>
            </a:extLst>
          </p:cNvPr>
          <p:cNvSpPr>
            <a:spLocks noGrp="1"/>
          </p:cNvSpPr>
          <p:nvPr>
            <p:ph type="sldNum" sz="quarter" idx="5"/>
          </p:nvPr>
        </p:nvSpPr>
        <p:spPr/>
        <p:txBody>
          <a:bodyPr/>
          <a:lstStyle/>
          <a:p>
            <a:fld id="{8DA02F83-3258-48EC-8CB6-E7764F3F2B52}" type="slidenum">
              <a:rPr lang="ru-RU" smtClean="0"/>
              <a:t>3</a:t>
            </a:fld>
            <a:endParaRPr lang="ru-RU"/>
          </a:p>
        </p:txBody>
      </p:sp>
    </p:spTree>
    <p:extLst>
      <p:ext uri="{BB962C8B-B14F-4D97-AF65-F5344CB8AC3E}">
        <p14:creationId xmlns:p14="http://schemas.microsoft.com/office/powerpoint/2010/main" val="3386767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8ECD2-7CB5-93F2-B104-571701AA12F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78CA669-8A98-3FC3-26D0-A261DA4B9ED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ECEE5D0-0A3D-E7DE-FDC0-80EFB4964ABB}"/>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8AFC9E42-7D6E-E7DB-C1BB-BD9527856261}"/>
              </a:ext>
            </a:extLst>
          </p:cNvPr>
          <p:cNvSpPr>
            <a:spLocks noGrp="1"/>
          </p:cNvSpPr>
          <p:nvPr>
            <p:ph type="sldNum" sz="quarter" idx="5"/>
          </p:nvPr>
        </p:nvSpPr>
        <p:spPr/>
        <p:txBody>
          <a:bodyPr/>
          <a:lstStyle/>
          <a:p>
            <a:fld id="{8DA02F83-3258-48EC-8CB6-E7764F3F2B52}" type="slidenum">
              <a:rPr lang="ru-RU" smtClean="0"/>
              <a:t>4</a:t>
            </a:fld>
            <a:endParaRPr lang="ru-RU"/>
          </a:p>
        </p:txBody>
      </p:sp>
    </p:spTree>
    <p:extLst>
      <p:ext uri="{BB962C8B-B14F-4D97-AF65-F5344CB8AC3E}">
        <p14:creationId xmlns:p14="http://schemas.microsoft.com/office/powerpoint/2010/main" val="399833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503A3-0445-756A-82A2-98FA82E9B63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B352E99-2804-1BA9-28BE-B5A8E182EADA}"/>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98D18209-B5B4-DBAF-471F-6CCB181809FE}"/>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9B87A2CC-05AD-1443-BF72-EA7B1C6E759A}"/>
              </a:ext>
            </a:extLst>
          </p:cNvPr>
          <p:cNvSpPr>
            <a:spLocks noGrp="1"/>
          </p:cNvSpPr>
          <p:nvPr>
            <p:ph type="sldNum" sz="quarter" idx="5"/>
          </p:nvPr>
        </p:nvSpPr>
        <p:spPr/>
        <p:txBody>
          <a:bodyPr/>
          <a:lstStyle/>
          <a:p>
            <a:fld id="{8DA02F83-3258-48EC-8CB6-E7764F3F2B52}" type="slidenum">
              <a:rPr lang="ru-RU" smtClean="0"/>
              <a:t>5</a:t>
            </a:fld>
            <a:endParaRPr lang="ru-RU"/>
          </a:p>
        </p:txBody>
      </p:sp>
    </p:spTree>
    <p:extLst>
      <p:ext uri="{BB962C8B-B14F-4D97-AF65-F5344CB8AC3E}">
        <p14:creationId xmlns:p14="http://schemas.microsoft.com/office/powerpoint/2010/main" val="108019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DA02F83-3258-48EC-8CB6-E7764F3F2B52}" type="slidenum">
              <a:rPr lang="ru-RU" smtClean="0"/>
              <a:t>6</a:t>
            </a:fld>
            <a:endParaRPr lang="ru-RU"/>
          </a:p>
        </p:txBody>
      </p:sp>
    </p:spTree>
    <p:extLst>
      <p:ext uri="{BB962C8B-B14F-4D97-AF65-F5344CB8AC3E}">
        <p14:creationId xmlns:p14="http://schemas.microsoft.com/office/powerpoint/2010/main" val="501233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DA02F83-3258-48EC-8CB6-E7764F3F2B52}" type="slidenum">
              <a:rPr lang="ru-RU" smtClean="0"/>
              <a:t>7</a:t>
            </a:fld>
            <a:endParaRPr lang="ru-RU"/>
          </a:p>
        </p:txBody>
      </p:sp>
    </p:spTree>
    <p:extLst>
      <p:ext uri="{BB962C8B-B14F-4D97-AF65-F5344CB8AC3E}">
        <p14:creationId xmlns:p14="http://schemas.microsoft.com/office/powerpoint/2010/main" val="70272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8DA02F83-3258-48EC-8CB6-E7764F3F2B52}" type="slidenum">
              <a:rPr lang="ru-RU" smtClean="0"/>
              <a:t>8</a:t>
            </a:fld>
            <a:endParaRPr lang="ru-RU"/>
          </a:p>
        </p:txBody>
      </p:sp>
    </p:spTree>
    <p:extLst>
      <p:ext uri="{BB962C8B-B14F-4D97-AF65-F5344CB8AC3E}">
        <p14:creationId xmlns:p14="http://schemas.microsoft.com/office/powerpoint/2010/main" val="229334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7A912-FE62-9AAA-766D-FE619407272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3CE132E-451E-C5E1-31C3-A10B74D8F8F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A6EEDC3-4B4F-5D3E-D4FD-5C5058CCD152}"/>
              </a:ext>
            </a:extLst>
          </p:cNvPr>
          <p:cNvSpPr>
            <a:spLocks noGrp="1"/>
          </p:cNvSpPr>
          <p:nvPr>
            <p:ph type="body" idx="1"/>
          </p:nvPr>
        </p:nvSpPr>
        <p:spPr/>
        <p:txBody>
          <a:bodyPr/>
          <a:lstStyle/>
          <a:p>
            <a:endParaRPr lang="ru-RU"/>
          </a:p>
        </p:txBody>
      </p:sp>
      <p:sp>
        <p:nvSpPr>
          <p:cNvPr id="4" name="Номер слайда 3">
            <a:extLst>
              <a:ext uri="{FF2B5EF4-FFF2-40B4-BE49-F238E27FC236}">
                <a16:creationId xmlns:a16="http://schemas.microsoft.com/office/drawing/2014/main" id="{9F108B43-3C35-CCF1-07F1-CD1263823A5B}"/>
              </a:ext>
            </a:extLst>
          </p:cNvPr>
          <p:cNvSpPr>
            <a:spLocks noGrp="1"/>
          </p:cNvSpPr>
          <p:nvPr>
            <p:ph type="sldNum" sz="quarter" idx="5"/>
          </p:nvPr>
        </p:nvSpPr>
        <p:spPr/>
        <p:txBody>
          <a:bodyPr/>
          <a:lstStyle/>
          <a:p>
            <a:fld id="{8DA02F83-3258-48EC-8CB6-E7764F3F2B52}" type="slidenum">
              <a:rPr lang="ru-RU" smtClean="0"/>
              <a:t>9</a:t>
            </a:fld>
            <a:endParaRPr lang="ru-RU"/>
          </a:p>
        </p:txBody>
      </p:sp>
    </p:spTree>
    <p:extLst>
      <p:ext uri="{BB962C8B-B14F-4D97-AF65-F5344CB8AC3E}">
        <p14:creationId xmlns:p14="http://schemas.microsoft.com/office/powerpoint/2010/main" val="2689777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6"/>
            <a:ext cx="8420100" cy="1470025"/>
          </a:xfrm>
        </p:spPr>
        <p:txBody>
          <a:bodyPr/>
          <a:lstStyle/>
          <a:p>
            <a:r>
              <a:rPr lang="ru-RU"/>
              <a:t>Образец заголовка</a:t>
            </a:r>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D2DF98C8-5E42-4BC7-9FA3-31612DCB7FBD}" type="datetimeFigureOut">
              <a:rPr lang="ru-RU" smtClean="0"/>
              <a:t>05.03.2026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4197614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2DF98C8-5E42-4BC7-9FA3-31612DCB7FBD}" type="datetimeFigureOut">
              <a:rPr lang="ru-RU" smtClean="0"/>
              <a:t>05.03.2026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2204431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780337" y="274639"/>
            <a:ext cx="2414588"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36575" y="274639"/>
            <a:ext cx="7078663"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2DF98C8-5E42-4BC7-9FA3-31612DCB7FBD}" type="datetimeFigureOut">
              <a:rPr lang="ru-RU" smtClean="0"/>
              <a:t>05.03.2026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145456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2DF98C8-5E42-4BC7-9FA3-31612DCB7FBD}" type="datetimeFigureOut">
              <a:rPr lang="ru-RU" smtClean="0"/>
              <a:t>05.03.2026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2518954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1"/>
            <a:ext cx="84201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2DF98C8-5E42-4BC7-9FA3-31612DCB7FBD}" type="datetimeFigureOut">
              <a:rPr lang="ru-RU" smtClean="0"/>
              <a:t>05.03.2026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320592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2DF98C8-5E42-4BC7-9FA3-31612DCB7FBD}" type="datetimeFigureOut">
              <a:rPr lang="ru-RU" smtClean="0"/>
              <a:t>05.03.2026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89662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2DF98C8-5E42-4BC7-9FA3-31612DCB7FBD}" type="datetimeFigureOut">
              <a:rPr lang="ru-RU" smtClean="0"/>
              <a:t>05.03.2026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388768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2DF98C8-5E42-4BC7-9FA3-31612DCB7FBD}" type="datetimeFigureOut">
              <a:rPr lang="ru-RU" smtClean="0"/>
              <a:t>05.03.2026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2470932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2DF98C8-5E42-4BC7-9FA3-31612DCB7FBD}" type="datetimeFigureOut">
              <a:rPr lang="ru-RU" smtClean="0"/>
              <a:t>05.03.2026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2087777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3259006"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2DF98C8-5E42-4BC7-9FA3-31612DCB7FBD}" type="datetimeFigureOut">
              <a:rPr lang="ru-RU" smtClean="0"/>
              <a:t>05.03.2026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211131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2DF98C8-5E42-4BC7-9FA3-31612DCB7FBD}" type="datetimeFigureOut">
              <a:rPr lang="ru-RU" smtClean="0"/>
              <a:t>05.03.2026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B5E2692-3A05-4C9A-B4D6-095E10B5D641}" type="slidenum">
              <a:rPr lang="ru-RU" smtClean="0"/>
              <a:t>‹#›</a:t>
            </a:fld>
            <a:endParaRPr lang="ru-RU"/>
          </a:p>
        </p:txBody>
      </p:sp>
    </p:spTree>
    <p:extLst>
      <p:ext uri="{BB962C8B-B14F-4D97-AF65-F5344CB8AC3E}">
        <p14:creationId xmlns:p14="http://schemas.microsoft.com/office/powerpoint/2010/main" val="33600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F98C8-5E42-4BC7-9FA3-31612DCB7FBD}" type="datetimeFigureOut">
              <a:rPr lang="ru-RU" smtClean="0"/>
              <a:t>05.03.2026</a:t>
            </a:fld>
            <a:endParaRPr lang="ru-RU"/>
          </a:p>
        </p:txBody>
      </p:sp>
      <p:sp>
        <p:nvSpPr>
          <p:cNvPr id="5" name="Нижний колонтитул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E2692-3A05-4C9A-B4D6-095E10B5D641}" type="slidenum">
              <a:rPr lang="ru-RU" smtClean="0"/>
              <a:t>‹#›</a:t>
            </a:fld>
            <a:endParaRPr lang="ru-RU"/>
          </a:p>
        </p:txBody>
      </p:sp>
    </p:spTree>
    <p:extLst>
      <p:ext uri="{BB962C8B-B14F-4D97-AF65-F5344CB8AC3E}">
        <p14:creationId xmlns:p14="http://schemas.microsoft.com/office/powerpoint/2010/main" val="3187550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jpe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jpeg"/><Relationship Id="rId4" Type="http://schemas.openxmlformats.org/officeDocument/2006/relationships/image" Target="../media/image60.pn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jpeg"/><Relationship Id="rId11" Type="http://schemas.openxmlformats.org/officeDocument/2006/relationships/image" Target="../media/image11.jpe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jpe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17.png"/><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6.jpeg"/><Relationship Id="rId11" Type="http://schemas.openxmlformats.org/officeDocument/2006/relationships/image" Target="../media/image25.pn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73FD7-3F2E-1FF9-8945-C2F2A175527E}"/>
            </a:ext>
          </a:extLst>
        </p:cNvPr>
        <p:cNvGrpSpPr/>
        <p:nvPr/>
      </p:nvGrpSpPr>
      <p:grpSpPr>
        <a:xfrm>
          <a:off x="0" y="0"/>
          <a:ext cx="0" cy="0"/>
          <a:chOff x="0" y="0"/>
          <a:chExt cx="0" cy="0"/>
        </a:xfrm>
      </p:grpSpPr>
      <p:pic>
        <p:nvPicPr>
          <p:cNvPr id="8" name="图片 1" descr="/private/var/folders/v7/blf7bmhs5d77yqkpqwk00vjw0000gn/T/com.kingsoft.wpsoffice.mac/picturecompress_20240222124710/output_1.pngoutput_1">
            <a:extLst>
              <a:ext uri="{FF2B5EF4-FFF2-40B4-BE49-F238E27FC236}">
                <a16:creationId xmlns:a16="http://schemas.microsoft.com/office/drawing/2014/main" id="{144B2F85-2D9E-E484-99BD-19F58A5553C0}"/>
              </a:ext>
            </a:extLst>
          </p:cNvPr>
          <p:cNvPicPr>
            <a:picLocks noChangeAspect="1"/>
          </p:cNvPicPr>
          <p:nvPr>
            <p:custDataLst>
              <p:tags r:id="rId1"/>
            </p:custDataLst>
          </p:nvPr>
        </p:nvPicPr>
        <p:blipFill>
          <a:blip r:embed="rId4"/>
          <a:stretch>
            <a:fillRect/>
          </a:stretch>
        </p:blipFill>
        <p:spPr>
          <a:xfrm>
            <a:off x="-3218" y="0"/>
            <a:ext cx="10063758" cy="7029400"/>
          </a:xfrm>
          <a:prstGeom prst="rect">
            <a:avLst/>
          </a:prstGeom>
        </p:spPr>
      </p:pic>
      <p:pic>
        <p:nvPicPr>
          <p:cNvPr id="3" name="Picture 2">
            <a:extLst>
              <a:ext uri="{FF2B5EF4-FFF2-40B4-BE49-F238E27FC236}">
                <a16:creationId xmlns:a16="http://schemas.microsoft.com/office/drawing/2014/main" id="{A6EEF5B1-F7F4-CDB3-4CBF-284C096E0389}"/>
              </a:ext>
            </a:extLst>
          </p:cNvPr>
          <p:cNvPicPr>
            <a:picLocks noChangeAspect="1"/>
          </p:cNvPicPr>
          <p:nvPr/>
        </p:nvPicPr>
        <p:blipFill>
          <a:blip r:embed="rId5"/>
          <a:stretch>
            <a:fillRect/>
          </a:stretch>
        </p:blipFill>
        <p:spPr>
          <a:xfrm>
            <a:off x="6373860" y="122689"/>
            <a:ext cx="3252268" cy="4878401"/>
          </a:xfrm>
          <a:prstGeom prst="rect">
            <a:avLst/>
          </a:prstGeom>
        </p:spPr>
      </p:pic>
      <p:pic>
        <p:nvPicPr>
          <p:cNvPr id="4" name="Picture 3">
            <a:extLst>
              <a:ext uri="{FF2B5EF4-FFF2-40B4-BE49-F238E27FC236}">
                <a16:creationId xmlns:a16="http://schemas.microsoft.com/office/drawing/2014/main" id="{BF9922B9-C619-5920-EB62-E318802C33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73860" y="3429000"/>
            <a:ext cx="3252268" cy="3316289"/>
          </a:xfrm>
          <a:prstGeom prst="rect">
            <a:avLst/>
          </a:prstGeom>
        </p:spPr>
      </p:pic>
      <p:pic>
        <p:nvPicPr>
          <p:cNvPr id="1026" name="Picture 2" descr="Partner of Choice Program | Continental Industry">
            <a:extLst>
              <a:ext uri="{FF2B5EF4-FFF2-40B4-BE49-F238E27FC236}">
                <a16:creationId xmlns:a16="http://schemas.microsoft.com/office/drawing/2014/main" id="{5C844B85-7966-654A-0A88-0C022AB756E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9873" y="122689"/>
            <a:ext cx="4008820" cy="66226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16">
            <a:extLst>
              <a:ext uri="{FF2B5EF4-FFF2-40B4-BE49-F238E27FC236}">
                <a16:creationId xmlns:a16="http://schemas.microsoft.com/office/drawing/2014/main" id="{491277D9-D98C-9FF5-FF9C-BF0639710D46}"/>
              </a:ext>
            </a:extLst>
          </p:cNvPr>
          <p:cNvSpPr/>
          <p:nvPr/>
        </p:nvSpPr>
        <p:spPr>
          <a:xfrm>
            <a:off x="4288692" y="2924944"/>
            <a:ext cx="5617307" cy="10081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63"/>
          </a:p>
        </p:txBody>
      </p:sp>
      <p:sp>
        <p:nvSpPr>
          <p:cNvPr id="7" name="文本框 3">
            <a:extLst>
              <a:ext uri="{FF2B5EF4-FFF2-40B4-BE49-F238E27FC236}">
                <a16:creationId xmlns:a16="http://schemas.microsoft.com/office/drawing/2014/main" id="{4F6DC5E1-F018-9042-8AA9-28A4F687869A}"/>
              </a:ext>
            </a:extLst>
          </p:cNvPr>
          <p:cNvSpPr txBox="1"/>
          <p:nvPr/>
        </p:nvSpPr>
        <p:spPr>
          <a:xfrm>
            <a:off x="4288690" y="3024354"/>
            <a:ext cx="5617309" cy="767582"/>
          </a:xfrm>
          <a:prstGeom prst="rect">
            <a:avLst/>
          </a:prstGeom>
          <a:noFill/>
        </p:spPr>
        <p:txBody>
          <a:bodyPr wrap="square" rtlCol="0">
            <a:spAutoFit/>
          </a:bodyPr>
          <a:lstStyle/>
          <a:p>
            <a:pPr algn="ctr"/>
            <a:r>
              <a:rPr lang="en-US" altLang="zh-CN" sz="4388" b="1" dirty="0">
                <a:solidFill>
                  <a:schemeClr val="bg1"/>
                </a:solidFill>
                <a:ea typeface="微软雅黑" pitchFamily="34" charset="-122"/>
              </a:rPr>
              <a:t>MAXISHOP Europe</a:t>
            </a:r>
            <a:endParaRPr lang="zh-CN" altLang="en-US" sz="4388" dirty="0">
              <a:solidFill>
                <a:schemeClr val="bg1"/>
              </a:solidFill>
              <a:ea typeface="微软雅黑" pitchFamily="34" charset="-122"/>
            </a:endParaRPr>
          </a:p>
        </p:txBody>
      </p:sp>
    </p:spTree>
    <p:extLst>
      <p:ext uri="{BB962C8B-B14F-4D97-AF65-F5344CB8AC3E}">
        <p14:creationId xmlns:p14="http://schemas.microsoft.com/office/powerpoint/2010/main" val="384981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F47CD3E8-145A-49A2-8EE8-36F5285F040B}"/>
              </a:ext>
            </a:extLst>
          </p:cNvPr>
          <p:cNvPicPr>
            <a:picLocks noChangeAspect="1"/>
          </p:cNvPicPr>
          <p:nvPr/>
        </p:nvPicPr>
        <p:blipFill>
          <a:blip r:embed="rId3"/>
          <a:stretch>
            <a:fillRect/>
          </a:stretch>
        </p:blipFill>
        <p:spPr>
          <a:xfrm>
            <a:off x="7041232" y="3720379"/>
            <a:ext cx="1600498" cy="2091407"/>
          </a:xfrm>
          <a:prstGeom prst="rect">
            <a:avLst/>
          </a:prstGeom>
        </p:spPr>
      </p:pic>
      <p:pic>
        <p:nvPicPr>
          <p:cNvPr id="12" name="Рисунок 11">
            <a:extLst>
              <a:ext uri="{FF2B5EF4-FFF2-40B4-BE49-F238E27FC236}">
                <a16:creationId xmlns:a16="http://schemas.microsoft.com/office/drawing/2014/main" id="{F863FD5E-E18F-46CB-8EB8-7C304DFF453F}"/>
              </a:ext>
            </a:extLst>
          </p:cNvPr>
          <p:cNvPicPr>
            <a:picLocks noChangeAspect="1"/>
          </p:cNvPicPr>
          <p:nvPr/>
        </p:nvPicPr>
        <p:blipFill>
          <a:blip r:embed="rId4"/>
          <a:stretch>
            <a:fillRect/>
          </a:stretch>
        </p:blipFill>
        <p:spPr>
          <a:xfrm>
            <a:off x="7041232" y="880554"/>
            <a:ext cx="1600498" cy="820254"/>
          </a:xfrm>
          <a:prstGeom prst="rect">
            <a:avLst/>
          </a:prstGeom>
        </p:spPr>
      </p:pic>
      <p:sp>
        <p:nvSpPr>
          <p:cNvPr id="6" name="TextBox 5">
            <a:extLst>
              <a:ext uri="{FF2B5EF4-FFF2-40B4-BE49-F238E27FC236}">
                <a16:creationId xmlns:a16="http://schemas.microsoft.com/office/drawing/2014/main" id="{98E56272-9852-4ECA-BC0D-9B159181F653}"/>
              </a:ext>
            </a:extLst>
          </p:cNvPr>
          <p:cNvSpPr txBox="1"/>
          <p:nvPr/>
        </p:nvSpPr>
        <p:spPr>
          <a:xfrm>
            <a:off x="128464" y="969787"/>
            <a:ext cx="5543022" cy="923330"/>
          </a:xfrm>
          <a:prstGeom prst="rect">
            <a:avLst/>
          </a:prstGeom>
          <a:noFill/>
        </p:spPr>
        <p:txBody>
          <a:bodyPr wrap="square">
            <a:spAutoFit/>
          </a:bodyPr>
          <a:lstStyle/>
          <a:p>
            <a:r>
              <a:rPr lang="en-US" b="1" dirty="0" err="1"/>
              <a:t>The Neoperl and Lemark aerators allow faucets to produce a constant, uniform water flow rich in oxygen.</a:t>
            </a:r>
            <a:endParaRPr lang="ru-RU" dirty="0"/>
          </a:p>
        </p:txBody>
      </p:sp>
      <p:sp>
        <p:nvSpPr>
          <p:cNvPr id="11" name="TextBox 10">
            <a:extLst>
              <a:ext uri="{FF2B5EF4-FFF2-40B4-BE49-F238E27FC236}">
                <a16:creationId xmlns:a16="http://schemas.microsoft.com/office/drawing/2014/main" id="{015B84F1-9C5D-447D-9518-73F29A0A259C}"/>
              </a:ext>
            </a:extLst>
          </p:cNvPr>
          <p:cNvSpPr txBox="1"/>
          <p:nvPr/>
        </p:nvSpPr>
        <p:spPr>
          <a:xfrm>
            <a:off x="5671486" y="1700808"/>
            <a:ext cx="4111054" cy="954107"/>
          </a:xfrm>
          <a:prstGeom prst="rect">
            <a:avLst/>
          </a:prstGeom>
          <a:noFill/>
        </p:spPr>
        <p:txBody>
          <a:bodyPr wrap="square">
            <a:spAutoFit/>
          </a:bodyPr>
          <a:lstStyle/>
          <a:p>
            <a:pPr algn="ctr"/>
            <a:r>
              <a:rPr lang="en-US" sz="1400" dirty="0" err="1"/>
              <a:t>Aerators provide faucets with an unmatched level of comfort and smoothness and also reduce splash intensity when water hits the surface of the sink/basin.</a:t>
            </a:r>
            <a:endParaRPr lang="ru-RU" sz="1400" dirty="0"/>
          </a:p>
        </p:txBody>
      </p:sp>
      <p:sp>
        <p:nvSpPr>
          <p:cNvPr id="15" name="TextBox 14">
            <a:extLst>
              <a:ext uri="{FF2B5EF4-FFF2-40B4-BE49-F238E27FC236}">
                <a16:creationId xmlns:a16="http://schemas.microsoft.com/office/drawing/2014/main" id="{3D7E0B03-3BAC-4F65-B8E9-480CC65FB5AF}"/>
              </a:ext>
            </a:extLst>
          </p:cNvPr>
          <p:cNvSpPr txBox="1"/>
          <p:nvPr/>
        </p:nvSpPr>
        <p:spPr>
          <a:xfrm>
            <a:off x="5816050" y="2818315"/>
            <a:ext cx="3879899" cy="523220"/>
          </a:xfrm>
          <a:prstGeom prst="rect">
            <a:avLst/>
          </a:prstGeom>
          <a:noFill/>
        </p:spPr>
        <p:txBody>
          <a:bodyPr wrap="square">
            <a:spAutoFit/>
          </a:bodyPr>
          <a:lstStyle/>
          <a:p>
            <a:pPr algn="ctr"/>
            <a:r>
              <a:rPr lang="en-US" sz="1400" dirty="0" err="1"/>
              <a:t>Water passes through the aerator's grille and creates a rarefied space where air enters.</a:t>
            </a:r>
            <a:endParaRPr lang="ru-RU" sz="1400" dirty="0"/>
          </a:p>
        </p:txBody>
      </p:sp>
      <p:sp>
        <p:nvSpPr>
          <p:cNvPr id="21" name="TextBox 20">
            <a:extLst>
              <a:ext uri="{FF2B5EF4-FFF2-40B4-BE49-F238E27FC236}">
                <a16:creationId xmlns:a16="http://schemas.microsoft.com/office/drawing/2014/main" id="{F89D2B3F-BEEF-4C8D-B7F9-2543329D2728}"/>
              </a:ext>
            </a:extLst>
          </p:cNvPr>
          <p:cNvSpPr txBox="1"/>
          <p:nvPr/>
        </p:nvSpPr>
        <p:spPr>
          <a:xfrm>
            <a:off x="5816050" y="6057231"/>
            <a:ext cx="3966490" cy="523220"/>
          </a:xfrm>
          <a:prstGeom prst="rect">
            <a:avLst/>
          </a:prstGeom>
          <a:noFill/>
        </p:spPr>
        <p:txBody>
          <a:bodyPr wrap="square">
            <a:spAutoFit/>
          </a:bodyPr>
          <a:lstStyle/>
          <a:p>
            <a:pPr algn="ctr"/>
            <a:r>
              <a:rPr lang="en-US" sz="1400" dirty="0" err="1"/>
              <a:t>The water jet becomes voluminous, uniform, and pleasant to the touch.</a:t>
            </a:r>
            <a:endParaRPr lang="ru-RU" sz="1400" dirty="0"/>
          </a:p>
        </p:txBody>
      </p:sp>
      <p:sp>
        <p:nvSpPr>
          <p:cNvPr id="23" name="TextBox 22">
            <a:extLst>
              <a:ext uri="{FF2B5EF4-FFF2-40B4-BE49-F238E27FC236}">
                <a16:creationId xmlns:a16="http://schemas.microsoft.com/office/drawing/2014/main" id="{C4807107-6B5E-453F-9CE8-12B7F3E07C7E}"/>
              </a:ext>
            </a:extLst>
          </p:cNvPr>
          <p:cNvSpPr txBox="1"/>
          <p:nvPr/>
        </p:nvSpPr>
        <p:spPr>
          <a:xfrm>
            <a:off x="123460" y="6021288"/>
            <a:ext cx="5548026" cy="523220"/>
          </a:xfrm>
          <a:prstGeom prst="rect">
            <a:avLst/>
          </a:prstGeom>
          <a:noFill/>
        </p:spPr>
        <p:txBody>
          <a:bodyPr wrap="square">
            <a:spAutoFit/>
          </a:bodyPr>
          <a:lstStyle/>
          <a:p>
            <a:r>
              <a:rPr lang="en-US" sz="1400" dirty="0" err="1"/>
              <a:t>Aerators meet the requirements of the European standard EN 246 'Sanitary tapware - General specifications for flow rate regulators.'</a:t>
            </a:r>
            <a:endParaRPr lang="ru-RU" sz="1400" dirty="0"/>
          </a:p>
        </p:txBody>
      </p:sp>
      <p:pic>
        <p:nvPicPr>
          <p:cNvPr id="2" name="Picture 1" descr="A black and blue text&#10;&#10;Description automatically generated">
            <a:extLst>
              <a:ext uri="{FF2B5EF4-FFF2-40B4-BE49-F238E27FC236}">
                <a16:creationId xmlns:a16="http://schemas.microsoft.com/office/drawing/2014/main" id="{07963C95-D770-264A-2642-25F64CD7C6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pic>
        <p:nvPicPr>
          <p:cNvPr id="9" name="Рисунок 8">
            <a:extLst>
              <a:ext uri="{FF2B5EF4-FFF2-40B4-BE49-F238E27FC236}">
                <a16:creationId xmlns:a16="http://schemas.microsoft.com/office/drawing/2014/main" id="{EE380BFD-FA29-44C2-A21A-D226FED98770}"/>
              </a:ext>
            </a:extLst>
          </p:cNvPr>
          <p:cNvPicPr>
            <a:picLocks noChangeAspect="1"/>
          </p:cNvPicPr>
          <p:nvPr/>
        </p:nvPicPr>
        <p:blipFill>
          <a:blip r:embed="rId6" cstate="print">
            <a:extLst>
              <a:ext uri="{28A0092B-C50C-407E-A947-70E740481C1C}">
                <a14:useLocalDpi xmlns:a14="http://schemas.microsoft.com/office/drawing/2010/main"/>
              </a:ext>
            </a:extLst>
          </a:blip>
          <a:srcRect t="1067" b="3080"/>
          <a:stretch/>
        </p:blipFill>
        <p:spPr>
          <a:xfrm>
            <a:off x="130221" y="1844824"/>
            <a:ext cx="5548026" cy="4141291"/>
          </a:xfrm>
          <a:prstGeom prst="rect">
            <a:avLst/>
          </a:prstGeom>
        </p:spPr>
      </p:pic>
      <p:sp>
        <p:nvSpPr>
          <p:cNvPr id="3" name="TextBox 2">
            <a:extLst>
              <a:ext uri="{FF2B5EF4-FFF2-40B4-BE49-F238E27FC236}">
                <a16:creationId xmlns:a16="http://schemas.microsoft.com/office/drawing/2014/main" id="{352BE2C5-8AA9-0BE4-1167-B5F3DE0A262B}"/>
              </a:ext>
            </a:extLst>
          </p:cNvPr>
          <p:cNvSpPr txBox="1"/>
          <p:nvPr/>
        </p:nvSpPr>
        <p:spPr>
          <a:xfrm>
            <a:off x="5816285" y="107340"/>
            <a:ext cx="3816424" cy="369332"/>
          </a:xfrm>
          <a:prstGeom prst="rect">
            <a:avLst/>
          </a:prstGeom>
          <a:noFill/>
        </p:spPr>
        <p:txBody>
          <a:bodyPr wrap="square" rtlCol="0">
            <a:spAutoFit/>
          </a:bodyPr>
          <a:lstStyle/>
          <a:p>
            <a:pPr algn="r"/>
            <a:r>
              <a:rPr lang="en-RO" dirty="0"/>
              <a:t>Aerators</a:t>
            </a:r>
          </a:p>
        </p:txBody>
      </p:sp>
    </p:spTree>
    <p:extLst>
      <p:ext uri="{BB962C8B-B14F-4D97-AF65-F5344CB8AC3E}">
        <p14:creationId xmlns:p14="http://schemas.microsoft.com/office/powerpoint/2010/main" val="4089553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4B8AA-A079-7040-5752-51A067589C71}"/>
            </a:ext>
          </a:extLst>
        </p:cNvPr>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DE7E0CF-3F7A-29D0-637F-CCB38B9577C3}"/>
              </a:ext>
            </a:extLst>
          </p:cNvPr>
          <p:cNvSpPr/>
          <p:nvPr/>
        </p:nvSpPr>
        <p:spPr>
          <a:xfrm>
            <a:off x="200472" y="987832"/>
            <a:ext cx="7056784"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LEMARK faucets are equipped with cartridges featuring ceramic discs and ceramic plate cartridges of 25mm, 35mm, and 40mm from world-renowned manufacturers: Sedal, Wanhai, Hassem, Yizhan Cartridge.</a:t>
            </a:r>
          </a:p>
          <a:p>
            <a:endParaRPr lang="en-US" dirty="0">
              <a:solidFill>
                <a:schemeClr val="tx1"/>
              </a:solidFill>
            </a:endParaRPr>
          </a:p>
          <a:p>
            <a:r>
              <a:rPr lang="en-US" dirty="0" err="1">
                <a:solidFill>
                  <a:schemeClr val="tx1"/>
                </a:solidFill>
              </a:rPr>
              <a:t>The cartridges ensure precise control of the water temperature and a smooth water flow.</a:t>
            </a:r>
          </a:p>
          <a:p>
            <a:endParaRPr lang="en-US" dirty="0">
              <a:solidFill>
                <a:schemeClr val="tx1"/>
              </a:solidFill>
            </a:endParaRPr>
          </a:p>
        </p:txBody>
      </p:sp>
      <p:pic>
        <p:nvPicPr>
          <p:cNvPr id="10" name="Рисунок 9">
            <a:extLst>
              <a:ext uri="{FF2B5EF4-FFF2-40B4-BE49-F238E27FC236}">
                <a16:creationId xmlns:a16="http://schemas.microsoft.com/office/drawing/2014/main" id="{56BEB980-D8BB-0861-AD76-6061B5D93495}"/>
              </a:ext>
            </a:extLst>
          </p:cNvPr>
          <p:cNvPicPr>
            <a:picLocks noChangeAspect="1"/>
          </p:cNvPicPr>
          <p:nvPr/>
        </p:nvPicPr>
        <p:blipFill>
          <a:blip r:embed="rId3"/>
          <a:stretch>
            <a:fillRect/>
          </a:stretch>
        </p:blipFill>
        <p:spPr>
          <a:xfrm>
            <a:off x="7365465" y="1669233"/>
            <a:ext cx="1883587" cy="523219"/>
          </a:xfrm>
          <a:prstGeom prst="rect">
            <a:avLst/>
          </a:prstGeom>
        </p:spPr>
      </p:pic>
      <p:sp>
        <p:nvSpPr>
          <p:cNvPr id="16" name="TextBox 15">
            <a:extLst>
              <a:ext uri="{FF2B5EF4-FFF2-40B4-BE49-F238E27FC236}">
                <a16:creationId xmlns:a16="http://schemas.microsoft.com/office/drawing/2014/main" id="{93C56B25-4124-AC8A-82E7-D12596BA1B2A}"/>
              </a:ext>
            </a:extLst>
          </p:cNvPr>
          <p:cNvSpPr txBox="1"/>
          <p:nvPr/>
        </p:nvSpPr>
        <p:spPr>
          <a:xfrm>
            <a:off x="4693750" y="2791533"/>
            <a:ext cx="1745074" cy="1323439"/>
          </a:xfrm>
          <a:prstGeom prst="rect">
            <a:avLst/>
          </a:prstGeom>
          <a:noFill/>
        </p:spPr>
        <p:txBody>
          <a:bodyPr wrap="square">
            <a:spAutoFit/>
          </a:bodyPr>
          <a:lstStyle/>
          <a:p>
            <a:pPr algn="ctr"/>
            <a:r>
              <a:rPr lang="en-US" sz="1600" dirty="0" err="1"/>
              <a:t>Thanks to the high-quality cartridges, the lifespan of the faucets is up to</a:t>
            </a:r>
            <a:endParaRPr lang="ru-RU" sz="1600" b="1" dirty="0"/>
          </a:p>
        </p:txBody>
      </p:sp>
      <p:sp>
        <p:nvSpPr>
          <p:cNvPr id="18" name="TextBox 17">
            <a:extLst>
              <a:ext uri="{FF2B5EF4-FFF2-40B4-BE49-F238E27FC236}">
                <a16:creationId xmlns:a16="http://schemas.microsoft.com/office/drawing/2014/main" id="{117C6B72-5313-296F-D05D-A58021F301CB}"/>
              </a:ext>
            </a:extLst>
          </p:cNvPr>
          <p:cNvSpPr txBox="1"/>
          <p:nvPr/>
        </p:nvSpPr>
        <p:spPr>
          <a:xfrm>
            <a:off x="197578" y="5817002"/>
            <a:ext cx="9577064" cy="523220"/>
          </a:xfrm>
          <a:prstGeom prst="rect">
            <a:avLst/>
          </a:prstGeom>
          <a:noFill/>
        </p:spPr>
        <p:txBody>
          <a:bodyPr wrap="square">
            <a:spAutoFit/>
          </a:bodyPr>
          <a:lstStyle/>
          <a:p>
            <a:r>
              <a:rPr lang="en-US" sz="1400" dirty="0" err="1"/>
              <a:t>The cartridges comply with the European standard EN 817 "Sanitary tapware. Mechanical mixers. General technical specifications", which regulates the technical operating and performance conditions of faucets for sanitary installations.</a:t>
            </a:r>
            <a:endParaRPr lang="ru-RU" sz="1400" dirty="0"/>
          </a:p>
        </p:txBody>
      </p:sp>
      <p:pic>
        <p:nvPicPr>
          <p:cNvPr id="20" name="Рисунок 19">
            <a:extLst>
              <a:ext uri="{FF2B5EF4-FFF2-40B4-BE49-F238E27FC236}">
                <a16:creationId xmlns:a16="http://schemas.microsoft.com/office/drawing/2014/main" id="{37A044EB-0A25-FB9F-6A59-C9AF5C5F0523}"/>
              </a:ext>
            </a:extLst>
          </p:cNvPr>
          <p:cNvPicPr>
            <a:picLocks noChangeAspect="1"/>
          </p:cNvPicPr>
          <p:nvPr/>
        </p:nvPicPr>
        <p:blipFill>
          <a:blip r:embed="rId4"/>
          <a:stretch>
            <a:fillRect/>
          </a:stretch>
        </p:blipFill>
        <p:spPr>
          <a:xfrm>
            <a:off x="287064" y="2871152"/>
            <a:ext cx="2383999" cy="2502064"/>
          </a:xfrm>
          <a:prstGeom prst="rect">
            <a:avLst/>
          </a:prstGeom>
        </p:spPr>
      </p:pic>
      <p:pic>
        <p:nvPicPr>
          <p:cNvPr id="5" name="Рисунок 4">
            <a:extLst>
              <a:ext uri="{FF2B5EF4-FFF2-40B4-BE49-F238E27FC236}">
                <a16:creationId xmlns:a16="http://schemas.microsoft.com/office/drawing/2014/main" id="{F0861943-0537-1E10-B57A-CA32C9368BA6}"/>
              </a:ext>
            </a:extLst>
          </p:cNvPr>
          <p:cNvPicPr>
            <a:picLocks noChangeAspect="1"/>
          </p:cNvPicPr>
          <p:nvPr/>
        </p:nvPicPr>
        <p:blipFill>
          <a:blip r:embed="rId5"/>
          <a:stretch>
            <a:fillRect/>
          </a:stretch>
        </p:blipFill>
        <p:spPr>
          <a:xfrm>
            <a:off x="7365465" y="956675"/>
            <a:ext cx="2164638" cy="445210"/>
          </a:xfrm>
          <a:prstGeom prst="rect">
            <a:avLst/>
          </a:prstGeom>
        </p:spPr>
      </p:pic>
      <p:pic>
        <p:nvPicPr>
          <p:cNvPr id="15" name="Рисунок 14">
            <a:extLst>
              <a:ext uri="{FF2B5EF4-FFF2-40B4-BE49-F238E27FC236}">
                <a16:creationId xmlns:a16="http://schemas.microsoft.com/office/drawing/2014/main" id="{9DF2DABC-B547-C820-A892-DA731975784E}"/>
              </a:ext>
            </a:extLst>
          </p:cNvPr>
          <p:cNvPicPr>
            <a:picLocks noChangeAspect="1"/>
          </p:cNvPicPr>
          <p:nvPr/>
        </p:nvPicPr>
        <p:blipFill>
          <a:blip r:embed="rId6"/>
          <a:stretch>
            <a:fillRect/>
          </a:stretch>
        </p:blipFill>
        <p:spPr>
          <a:xfrm>
            <a:off x="2383713" y="2870505"/>
            <a:ext cx="2216055" cy="2484400"/>
          </a:xfrm>
          <a:prstGeom prst="rect">
            <a:avLst/>
          </a:prstGeom>
        </p:spPr>
      </p:pic>
      <p:pic>
        <p:nvPicPr>
          <p:cNvPr id="2" name="Picture 1">
            <a:extLst>
              <a:ext uri="{FF2B5EF4-FFF2-40B4-BE49-F238E27FC236}">
                <a16:creationId xmlns:a16="http://schemas.microsoft.com/office/drawing/2014/main" id="{2C77F20A-4DF8-37A5-2376-24037FC5AC5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7000"/>
                    </a14:imgEffect>
                  </a14:imgLayer>
                </a14:imgProps>
              </a:ext>
            </a:extLst>
          </a:blip>
          <a:stretch>
            <a:fillRect/>
          </a:stretch>
        </p:blipFill>
        <p:spPr>
          <a:xfrm>
            <a:off x="5062231" y="4122184"/>
            <a:ext cx="1008112" cy="1105671"/>
          </a:xfrm>
          <a:prstGeom prst="rect">
            <a:avLst/>
          </a:prstGeom>
        </p:spPr>
      </p:pic>
      <p:pic>
        <p:nvPicPr>
          <p:cNvPr id="3" name="Picture 2" descr="A black and blue text&#10;&#10;Description automatically generated">
            <a:extLst>
              <a:ext uri="{FF2B5EF4-FFF2-40B4-BE49-F238E27FC236}">
                <a16:creationId xmlns:a16="http://schemas.microsoft.com/office/drawing/2014/main" id="{DC175B7C-5712-0819-A0CB-32DEBC7A3EF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pic>
        <p:nvPicPr>
          <p:cNvPr id="7" name="Picture 6">
            <a:extLst>
              <a:ext uri="{FF2B5EF4-FFF2-40B4-BE49-F238E27FC236}">
                <a16:creationId xmlns:a16="http://schemas.microsoft.com/office/drawing/2014/main" id="{EAAB9BDB-B2C9-4B72-3F57-3EE15EA391E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75834" y="2870505"/>
            <a:ext cx="2750199" cy="2110249"/>
          </a:xfrm>
          <a:prstGeom prst="rect">
            <a:avLst/>
          </a:prstGeom>
        </p:spPr>
      </p:pic>
      <p:sp>
        <p:nvSpPr>
          <p:cNvPr id="8" name="TextBox 7">
            <a:extLst>
              <a:ext uri="{FF2B5EF4-FFF2-40B4-BE49-F238E27FC236}">
                <a16:creationId xmlns:a16="http://schemas.microsoft.com/office/drawing/2014/main" id="{A0DB4C99-79C6-F81B-F1A7-1AA4882D07C6}"/>
              </a:ext>
            </a:extLst>
          </p:cNvPr>
          <p:cNvSpPr txBox="1"/>
          <p:nvPr/>
        </p:nvSpPr>
        <p:spPr>
          <a:xfrm>
            <a:off x="6868545" y="4973106"/>
            <a:ext cx="2657488" cy="400110"/>
          </a:xfrm>
          <a:prstGeom prst="rect">
            <a:avLst/>
          </a:prstGeom>
          <a:noFill/>
        </p:spPr>
        <p:txBody>
          <a:bodyPr wrap="square">
            <a:spAutoFit/>
          </a:bodyPr>
          <a:lstStyle/>
          <a:p>
            <a:r>
              <a:rPr lang="en-US" sz="1000" b="1" dirty="0"/>
              <a:t>Eco-cartridges are the models with a 50% water-saving function.</a:t>
            </a:r>
            <a:endParaRPr lang="ru-RU" sz="1000" dirty="0"/>
          </a:p>
        </p:txBody>
      </p:sp>
      <p:sp>
        <p:nvSpPr>
          <p:cNvPr id="6" name="TextBox 5">
            <a:extLst>
              <a:ext uri="{FF2B5EF4-FFF2-40B4-BE49-F238E27FC236}">
                <a16:creationId xmlns:a16="http://schemas.microsoft.com/office/drawing/2014/main" id="{F42541D4-418D-319A-2237-8136111D838D}"/>
              </a:ext>
            </a:extLst>
          </p:cNvPr>
          <p:cNvSpPr txBox="1"/>
          <p:nvPr/>
        </p:nvSpPr>
        <p:spPr>
          <a:xfrm>
            <a:off x="5816285" y="107340"/>
            <a:ext cx="3816424" cy="369332"/>
          </a:xfrm>
          <a:prstGeom prst="rect">
            <a:avLst/>
          </a:prstGeom>
          <a:noFill/>
        </p:spPr>
        <p:txBody>
          <a:bodyPr wrap="square" rtlCol="0">
            <a:spAutoFit/>
          </a:bodyPr>
          <a:lstStyle/>
          <a:p>
            <a:pPr algn="r"/>
            <a:r>
              <a:rPr lang="en-RO" dirty="0"/>
              <a:t>Cartridges</a:t>
            </a:r>
          </a:p>
        </p:txBody>
      </p:sp>
    </p:spTree>
    <p:extLst>
      <p:ext uri="{BB962C8B-B14F-4D97-AF65-F5344CB8AC3E}">
        <p14:creationId xmlns:p14="http://schemas.microsoft.com/office/powerpoint/2010/main" val="2142041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EAE9BA-38F4-4F4C-A0AB-F25AC4876AD5}"/>
              </a:ext>
            </a:extLst>
          </p:cNvPr>
          <p:cNvSpPr txBox="1"/>
          <p:nvPr/>
        </p:nvSpPr>
        <p:spPr>
          <a:xfrm>
            <a:off x="162574" y="948449"/>
            <a:ext cx="9110906" cy="369332"/>
          </a:xfrm>
          <a:prstGeom prst="rect">
            <a:avLst/>
          </a:prstGeom>
          <a:noFill/>
        </p:spPr>
        <p:txBody>
          <a:bodyPr wrap="square" rtlCol="0">
            <a:spAutoFit/>
          </a:bodyPr>
          <a:lstStyle/>
          <a:p>
            <a:r>
              <a:rPr lang="en-US" b="1" dirty="0"/>
              <a:t>Other types of cartridges</a:t>
            </a:r>
            <a:endParaRPr lang="ru-RU" b="1" dirty="0"/>
          </a:p>
        </p:txBody>
      </p:sp>
      <p:sp>
        <p:nvSpPr>
          <p:cNvPr id="10" name="TextBox 9">
            <a:extLst>
              <a:ext uri="{FF2B5EF4-FFF2-40B4-BE49-F238E27FC236}">
                <a16:creationId xmlns:a16="http://schemas.microsoft.com/office/drawing/2014/main" id="{316C42C4-A988-4337-BE21-3DD54E98C828}"/>
              </a:ext>
            </a:extLst>
          </p:cNvPr>
          <p:cNvSpPr txBox="1"/>
          <p:nvPr/>
        </p:nvSpPr>
        <p:spPr>
          <a:xfrm>
            <a:off x="1172580" y="1398037"/>
            <a:ext cx="3024336" cy="369332"/>
          </a:xfrm>
          <a:prstGeom prst="rect">
            <a:avLst/>
          </a:prstGeom>
          <a:noFill/>
        </p:spPr>
        <p:txBody>
          <a:bodyPr wrap="square" rtlCol="0">
            <a:spAutoFit/>
          </a:bodyPr>
          <a:lstStyle/>
          <a:p>
            <a:r>
              <a:rPr lang="en-US" b="0" i="0" dirty="0" err="1">
                <a:solidFill>
                  <a:srgbClr val="151515"/>
                </a:solidFill>
                <a:effectLst/>
                <a:latin typeface="system-ui"/>
              </a:rPr>
              <a:t>Sedal® Cold Start Termaclick</a:t>
            </a:r>
            <a:endParaRPr lang="ru-RU" dirty="0"/>
          </a:p>
        </p:txBody>
      </p:sp>
      <p:sp>
        <p:nvSpPr>
          <p:cNvPr id="11" name="TextBox 10">
            <a:extLst>
              <a:ext uri="{FF2B5EF4-FFF2-40B4-BE49-F238E27FC236}">
                <a16:creationId xmlns:a16="http://schemas.microsoft.com/office/drawing/2014/main" id="{34CF72E4-F862-4395-9ABF-383558C231EA}"/>
              </a:ext>
            </a:extLst>
          </p:cNvPr>
          <p:cNvSpPr txBox="1"/>
          <p:nvPr/>
        </p:nvSpPr>
        <p:spPr>
          <a:xfrm>
            <a:off x="162574" y="1485092"/>
            <a:ext cx="5439054" cy="2508379"/>
          </a:xfrm>
          <a:prstGeom prst="rect">
            <a:avLst/>
          </a:prstGeom>
          <a:noFill/>
        </p:spPr>
        <p:txBody>
          <a:bodyPr wrap="square" rtlCol="0">
            <a:spAutoFit/>
          </a:bodyPr>
          <a:lstStyle/>
          <a:p>
            <a:pPr algn="just">
              <a:spcAft>
                <a:spcPts val="600"/>
              </a:spcAft>
            </a:pPr>
            <a:endParaRPr lang="ro-RO" sz="1600" dirty="0"/>
          </a:p>
          <a:p>
            <a:pPr algn="just">
              <a:spcAft>
                <a:spcPts val="600"/>
              </a:spcAft>
            </a:pPr>
            <a:r>
              <a:rPr lang="ru-RU" sz="1600" dirty="0" err="1"/>
              <a:t>Sedal® Cold Start Termaclick - it is eco-friendly and safe.</a:t>
            </a:r>
          </a:p>
          <a:p>
            <a:pPr algn="just">
              <a:spcAft>
                <a:spcPts val="600"/>
              </a:spcAft>
            </a:pPr>
            <a:r>
              <a:rPr lang="en-US" sz="1600" dirty="0" err="1"/>
              <a:t>The user feels the resistance of the handle during subsequent opening up to the 38-degree mark, which allows for a comfortable water temperature and minimizes the risk of burns caused by hot water. Additionally, the presence of a stopper will prevent wasting a larger amount of hot water than necessary.</a:t>
            </a:r>
          </a:p>
          <a:p>
            <a:pPr>
              <a:spcAft>
                <a:spcPts val="600"/>
              </a:spcAft>
            </a:pPr>
            <a:r>
              <a:rPr lang="en-US" sz="1400" i="1" dirty="0" err="1"/>
              <a:t>Installed in LM3760x and LM3762x</a:t>
            </a:r>
          </a:p>
        </p:txBody>
      </p:sp>
      <p:sp>
        <p:nvSpPr>
          <p:cNvPr id="12" name="TextBox 11">
            <a:extLst>
              <a:ext uri="{FF2B5EF4-FFF2-40B4-BE49-F238E27FC236}">
                <a16:creationId xmlns:a16="http://schemas.microsoft.com/office/drawing/2014/main" id="{CEA202AD-F98A-48A3-9460-72F0C489F04C}"/>
              </a:ext>
            </a:extLst>
          </p:cNvPr>
          <p:cNvSpPr txBox="1"/>
          <p:nvPr/>
        </p:nvSpPr>
        <p:spPr>
          <a:xfrm>
            <a:off x="920552" y="4124687"/>
            <a:ext cx="3528392" cy="369332"/>
          </a:xfrm>
          <a:prstGeom prst="rect">
            <a:avLst/>
          </a:prstGeom>
          <a:noFill/>
        </p:spPr>
        <p:txBody>
          <a:bodyPr wrap="square" rtlCol="0">
            <a:spAutoFit/>
          </a:bodyPr>
          <a:lstStyle/>
          <a:p>
            <a:r>
              <a:rPr lang="en-US" b="0" i="0" dirty="0" err="1">
                <a:solidFill>
                  <a:srgbClr val="151515"/>
                </a:solidFill>
                <a:effectLst/>
                <a:latin typeface="system-ui"/>
              </a:rPr>
              <a:t>Sedal® Cold Start Termaclick Mirror</a:t>
            </a:r>
            <a:endParaRPr lang="ru-RU" dirty="0"/>
          </a:p>
        </p:txBody>
      </p:sp>
      <p:sp>
        <p:nvSpPr>
          <p:cNvPr id="13" name="TextBox 12">
            <a:extLst>
              <a:ext uri="{FF2B5EF4-FFF2-40B4-BE49-F238E27FC236}">
                <a16:creationId xmlns:a16="http://schemas.microsoft.com/office/drawing/2014/main" id="{B2CE38F9-C5C3-4E92-B93A-8238CCC774C4}"/>
              </a:ext>
            </a:extLst>
          </p:cNvPr>
          <p:cNvSpPr txBox="1"/>
          <p:nvPr/>
        </p:nvSpPr>
        <p:spPr>
          <a:xfrm>
            <a:off x="124932" y="4309353"/>
            <a:ext cx="5439054" cy="2215991"/>
          </a:xfrm>
          <a:prstGeom prst="rect">
            <a:avLst/>
          </a:prstGeom>
          <a:noFill/>
        </p:spPr>
        <p:txBody>
          <a:bodyPr wrap="square" rtlCol="0">
            <a:spAutoFit/>
          </a:bodyPr>
          <a:lstStyle/>
          <a:p>
            <a:pPr algn="just"/>
            <a:endParaRPr lang="ro-RO" sz="1600" dirty="0"/>
          </a:p>
          <a:p>
            <a:pPr algn="just">
              <a:spcAft>
                <a:spcPts val="600"/>
              </a:spcAft>
            </a:pPr>
            <a:r>
              <a:rPr lang="en-US" sz="1600" dirty="0" err="1"/>
              <a:t>Designed for kitchen faucet cartridges that can be installed close to the wall.</a:t>
            </a:r>
          </a:p>
          <a:p>
            <a:pPr algn="just">
              <a:spcAft>
                <a:spcPts val="600"/>
              </a:spcAft>
            </a:pPr>
            <a:r>
              <a:rPr lang="en-US" sz="1600" dirty="0" err="1"/>
              <a:t>This type of cartridge eliminates contact between the faucet handle and an obstacle, limiting its range in the vertical position. Now you can fully open the cold water in the kitchen at any time.</a:t>
            </a:r>
          </a:p>
          <a:p>
            <a:pPr>
              <a:spcAft>
                <a:spcPts val="600"/>
              </a:spcAft>
            </a:pPr>
            <a:r>
              <a:rPr lang="en-US" sz="1400" i="1" dirty="0" err="1"/>
              <a:t>Installed in LM3074C, LM3075C, LM3705x, LM3744x, LM3761x, LM3805C, LM3850C, LM7205x, LM7261x.</a:t>
            </a:r>
            <a:endParaRPr lang="ru-RU" sz="1400" i="1" dirty="0"/>
          </a:p>
        </p:txBody>
      </p:sp>
      <p:pic>
        <p:nvPicPr>
          <p:cNvPr id="2" name="Picture 1" descr="A black and blue text&#10;&#10;Description automatically generated">
            <a:extLst>
              <a:ext uri="{FF2B5EF4-FFF2-40B4-BE49-F238E27FC236}">
                <a16:creationId xmlns:a16="http://schemas.microsoft.com/office/drawing/2014/main" id="{9A393273-26C8-6B93-BF74-0778839525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sp>
        <p:nvSpPr>
          <p:cNvPr id="4" name="TextBox 3">
            <a:extLst>
              <a:ext uri="{FF2B5EF4-FFF2-40B4-BE49-F238E27FC236}">
                <a16:creationId xmlns:a16="http://schemas.microsoft.com/office/drawing/2014/main" id="{8DB6F66F-0D79-209C-13CD-3BD5852E1BAC}"/>
              </a:ext>
            </a:extLst>
          </p:cNvPr>
          <p:cNvSpPr txBox="1"/>
          <p:nvPr/>
        </p:nvSpPr>
        <p:spPr>
          <a:xfrm>
            <a:off x="5816285" y="107340"/>
            <a:ext cx="3816424" cy="369332"/>
          </a:xfrm>
          <a:prstGeom prst="rect">
            <a:avLst/>
          </a:prstGeom>
          <a:noFill/>
        </p:spPr>
        <p:txBody>
          <a:bodyPr wrap="square" rtlCol="0">
            <a:spAutoFit/>
          </a:bodyPr>
          <a:lstStyle/>
          <a:p>
            <a:pPr algn="r"/>
            <a:r>
              <a:rPr lang="en-RO" dirty="0"/>
              <a:t>Cartridges</a:t>
            </a:r>
          </a:p>
        </p:txBody>
      </p:sp>
      <p:pic>
        <p:nvPicPr>
          <p:cNvPr id="7" name="Picture 6">
            <a:extLst>
              <a:ext uri="{FF2B5EF4-FFF2-40B4-BE49-F238E27FC236}">
                <a16:creationId xmlns:a16="http://schemas.microsoft.com/office/drawing/2014/main" id="{43AA7902-4A17-7C7E-52A1-834AF3578917}"/>
              </a:ext>
            </a:extLst>
          </p:cNvPr>
          <p:cNvPicPr>
            <a:picLocks noChangeAspect="1"/>
          </p:cNvPicPr>
          <p:nvPr/>
        </p:nvPicPr>
        <p:blipFill>
          <a:blip r:embed="rId4"/>
          <a:stretch>
            <a:fillRect/>
          </a:stretch>
        </p:blipFill>
        <p:spPr>
          <a:xfrm>
            <a:off x="6320343" y="948449"/>
            <a:ext cx="3312366" cy="5559449"/>
          </a:xfrm>
          <a:prstGeom prst="rect">
            <a:avLst/>
          </a:prstGeom>
        </p:spPr>
      </p:pic>
    </p:spTree>
    <p:extLst>
      <p:ext uri="{BB962C8B-B14F-4D97-AF65-F5344CB8AC3E}">
        <p14:creationId xmlns:p14="http://schemas.microsoft.com/office/powerpoint/2010/main" val="794697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трелка вниз 30">
            <a:extLst>
              <a:ext uri="{FF2B5EF4-FFF2-40B4-BE49-F238E27FC236}">
                <a16:creationId xmlns:a16="http://schemas.microsoft.com/office/drawing/2014/main" id="{21D05338-2A9F-0F4C-6D98-C852BA29E4FF}"/>
              </a:ext>
            </a:extLst>
          </p:cNvPr>
          <p:cNvSpPr/>
          <p:nvPr/>
        </p:nvSpPr>
        <p:spPr>
          <a:xfrm>
            <a:off x="2638689" y="4712813"/>
            <a:ext cx="195180" cy="567321"/>
          </a:xfrm>
          <a:prstGeom prst="downArrow">
            <a:avLst/>
          </a:prstGeom>
          <a:solidFill>
            <a:srgbClr val="E260D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568B9280-8167-D194-7BA5-7881535B4D95}"/>
              </a:ext>
            </a:extLst>
          </p:cNvPr>
          <p:cNvSpPr/>
          <p:nvPr/>
        </p:nvSpPr>
        <p:spPr>
          <a:xfrm>
            <a:off x="488504" y="2585229"/>
            <a:ext cx="1008112" cy="276999"/>
          </a:xfrm>
          <a:prstGeom prst="rect">
            <a:avLst/>
          </a:prstGeom>
        </p:spPr>
        <p:txBody>
          <a:bodyPr wrap="square" anchor="ctr">
            <a:spAutoFit/>
          </a:bodyPr>
          <a:lstStyle/>
          <a:p>
            <a:pPr lvl="0" algn="r"/>
            <a:r>
              <a:rPr lang="ro-RO" sz="1200" dirty="0">
                <a:latin typeface="Myriad Pro" pitchFamily="34" charset="0"/>
              </a:rPr>
              <a:t>Cold water</a:t>
            </a:r>
            <a:endParaRPr lang="ru-RU" sz="1200" dirty="0">
              <a:latin typeface="Myriad Pro" pitchFamily="34" charset="0"/>
            </a:endParaRPr>
          </a:p>
        </p:txBody>
      </p:sp>
      <p:sp>
        <p:nvSpPr>
          <p:cNvPr id="4" name="Прямоугольник 3">
            <a:extLst>
              <a:ext uri="{FF2B5EF4-FFF2-40B4-BE49-F238E27FC236}">
                <a16:creationId xmlns:a16="http://schemas.microsoft.com/office/drawing/2014/main" id="{D93AFEC7-889C-A395-AF6C-AF90B6057803}"/>
              </a:ext>
            </a:extLst>
          </p:cNvPr>
          <p:cNvSpPr/>
          <p:nvPr/>
        </p:nvSpPr>
        <p:spPr>
          <a:xfrm>
            <a:off x="3872880" y="2585229"/>
            <a:ext cx="1116124" cy="276999"/>
          </a:xfrm>
          <a:prstGeom prst="rect">
            <a:avLst/>
          </a:prstGeom>
        </p:spPr>
        <p:txBody>
          <a:bodyPr wrap="square" anchor="ctr">
            <a:spAutoFit/>
          </a:bodyPr>
          <a:lstStyle/>
          <a:p>
            <a:pPr lvl="0"/>
            <a:r>
              <a:rPr lang="ro-RO" sz="1200" dirty="0">
                <a:latin typeface="Myriad Pro" pitchFamily="34" charset="0"/>
              </a:rPr>
              <a:t>Hot water</a:t>
            </a:r>
            <a:endParaRPr lang="ru-RU" sz="1200" dirty="0">
              <a:latin typeface="Myriad Pro" pitchFamily="34" charset="0"/>
            </a:endParaRPr>
          </a:p>
        </p:txBody>
      </p:sp>
      <p:sp>
        <p:nvSpPr>
          <p:cNvPr id="5" name="Прямоугольник 4">
            <a:extLst>
              <a:ext uri="{FF2B5EF4-FFF2-40B4-BE49-F238E27FC236}">
                <a16:creationId xmlns:a16="http://schemas.microsoft.com/office/drawing/2014/main" id="{9818FBD5-1DB7-82BB-B298-38C583CDEBE1}"/>
              </a:ext>
            </a:extLst>
          </p:cNvPr>
          <p:cNvSpPr/>
          <p:nvPr/>
        </p:nvSpPr>
        <p:spPr>
          <a:xfrm>
            <a:off x="2120273" y="5415607"/>
            <a:ext cx="1232012" cy="461665"/>
          </a:xfrm>
          <a:prstGeom prst="rect">
            <a:avLst/>
          </a:prstGeom>
          <a:noFill/>
        </p:spPr>
        <p:txBody>
          <a:bodyPr wrap="square" anchor="ctr">
            <a:spAutoFit/>
          </a:bodyPr>
          <a:lstStyle/>
          <a:p>
            <a:pPr lvl="0" algn="ctr"/>
            <a:r>
              <a:rPr lang="ro-RO" sz="1200" b="1">
                <a:latin typeface="Myriad Pro" pitchFamily="34" charset="0"/>
              </a:rPr>
              <a:t>Combined water jet</a:t>
            </a:r>
            <a:endParaRPr lang="ru-RU" sz="1200" b="1" dirty="0">
              <a:latin typeface="Myriad Pro" pitchFamily="34" charset="0"/>
            </a:endParaRPr>
          </a:p>
        </p:txBody>
      </p:sp>
      <p:pic>
        <p:nvPicPr>
          <p:cNvPr id="6" name="Рисунок 5">
            <a:extLst>
              <a:ext uri="{FF2B5EF4-FFF2-40B4-BE49-F238E27FC236}">
                <a16:creationId xmlns:a16="http://schemas.microsoft.com/office/drawing/2014/main" id="{A24C06F1-FCE5-B4D9-2A54-2ED26DEEDD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8162" b="13591"/>
          <a:stretch/>
        </p:blipFill>
        <p:spPr>
          <a:xfrm>
            <a:off x="632520" y="3507104"/>
            <a:ext cx="4104456" cy="1300909"/>
          </a:xfrm>
          <a:prstGeom prst="rect">
            <a:avLst/>
          </a:prstGeom>
        </p:spPr>
      </p:pic>
      <p:pic>
        <p:nvPicPr>
          <p:cNvPr id="7" name="Рисунок 6">
            <a:extLst>
              <a:ext uri="{FF2B5EF4-FFF2-40B4-BE49-F238E27FC236}">
                <a16:creationId xmlns:a16="http://schemas.microsoft.com/office/drawing/2014/main" id="{C0BD0D84-9058-D992-6DCA-B51817223C71}"/>
              </a:ext>
            </a:extLst>
          </p:cNvPr>
          <p:cNvPicPr>
            <a:picLocks noChangeAspect="1"/>
          </p:cNvPicPr>
          <p:nvPr/>
        </p:nvPicPr>
        <p:blipFill rotWithShape="1">
          <a:blip r:embed="rId4" cstate="print">
            <a:biLevel thresh="75000"/>
            <a:extLst>
              <a:ext uri="{28A0092B-C50C-407E-A947-70E740481C1C}">
                <a14:useLocalDpi xmlns:a14="http://schemas.microsoft.com/office/drawing/2010/main"/>
              </a:ext>
            </a:extLst>
          </a:blip>
          <a:srcRect t="-6321"/>
          <a:stretch/>
        </p:blipFill>
        <p:spPr>
          <a:xfrm>
            <a:off x="1437096" y="2944502"/>
            <a:ext cx="360040" cy="484498"/>
          </a:xfrm>
          <a:prstGeom prst="rect">
            <a:avLst/>
          </a:prstGeom>
        </p:spPr>
      </p:pic>
      <p:pic>
        <p:nvPicPr>
          <p:cNvPr id="8" name="Рисунок 7">
            <a:extLst>
              <a:ext uri="{FF2B5EF4-FFF2-40B4-BE49-F238E27FC236}">
                <a16:creationId xmlns:a16="http://schemas.microsoft.com/office/drawing/2014/main" id="{92CAF236-036E-106C-ED1A-43ECE0F4260E}"/>
              </a:ext>
            </a:extLst>
          </p:cNvPr>
          <p:cNvPicPr>
            <a:picLocks noChangeAspect="1"/>
          </p:cNvPicPr>
          <p:nvPr/>
        </p:nvPicPr>
        <p:blipFill rotWithShape="1">
          <a:blip r:embed="rId5" cstate="print">
            <a:biLevel thresh="75000"/>
            <a:extLst>
              <a:ext uri="{28A0092B-C50C-407E-A947-70E740481C1C}">
                <a14:useLocalDpi xmlns:a14="http://schemas.microsoft.com/office/drawing/2010/main"/>
              </a:ext>
            </a:extLst>
          </a:blip>
          <a:srcRect/>
          <a:stretch/>
        </p:blipFill>
        <p:spPr>
          <a:xfrm>
            <a:off x="3595637" y="2973313"/>
            <a:ext cx="328925" cy="455687"/>
          </a:xfrm>
          <a:prstGeom prst="rect">
            <a:avLst/>
          </a:prstGeom>
        </p:spPr>
      </p:pic>
      <p:sp>
        <p:nvSpPr>
          <p:cNvPr id="9" name="TextBox 8">
            <a:extLst>
              <a:ext uri="{FF2B5EF4-FFF2-40B4-BE49-F238E27FC236}">
                <a16:creationId xmlns:a16="http://schemas.microsoft.com/office/drawing/2014/main" id="{ED1581FC-C4B5-7160-13FD-21FD06A140E6}"/>
              </a:ext>
            </a:extLst>
          </p:cNvPr>
          <p:cNvSpPr txBox="1"/>
          <p:nvPr/>
        </p:nvSpPr>
        <p:spPr>
          <a:xfrm>
            <a:off x="5186826" y="5622339"/>
            <a:ext cx="3870630" cy="830997"/>
          </a:xfrm>
          <a:prstGeom prst="rect">
            <a:avLst/>
          </a:prstGeom>
          <a:noFill/>
        </p:spPr>
        <p:txBody>
          <a:bodyPr wrap="square">
            <a:spAutoFit/>
          </a:bodyPr>
          <a:lstStyle/>
          <a:p>
            <a:pPr algn="just"/>
            <a:r>
              <a:rPr lang="en-US" sz="1200" i="1" dirty="0" err="1">
                <a:latin typeface="Myriad Pro" pitchFamily="34" charset="0"/>
              </a:rPr>
              <a:t>The thermoelement is equipped with a burn prevention system that responds instantly to changes in cold water pressure, significantly reducing the risk of burns from hot water.</a:t>
            </a:r>
            <a:endParaRPr lang="ru-RU" sz="1200" i="1" dirty="0"/>
          </a:p>
        </p:txBody>
      </p:sp>
      <p:sp>
        <p:nvSpPr>
          <p:cNvPr id="10" name="Прямоугольник 9">
            <a:extLst>
              <a:ext uri="{FF2B5EF4-FFF2-40B4-BE49-F238E27FC236}">
                <a16:creationId xmlns:a16="http://schemas.microsoft.com/office/drawing/2014/main" id="{B3226548-DC7E-F730-19AC-4F84E4226DD7}"/>
              </a:ext>
            </a:extLst>
          </p:cNvPr>
          <p:cNvSpPr/>
          <p:nvPr/>
        </p:nvSpPr>
        <p:spPr>
          <a:xfrm>
            <a:off x="5186826" y="2996952"/>
            <a:ext cx="3870630" cy="1246495"/>
          </a:xfrm>
          <a:prstGeom prst="rect">
            <a:avLst/>
          </a:prstGeom>
          <a:noFill/>
        </p:spPr>
        <p:txBody>
          <a:bodyPr wrap="square">
            <a:spAutoFit/>
          </a:bodyPr>
          <a:lstStyle/>
          <a:p>
            <a:pPr algn="just"/>
            <a:r>
              <a:rPr lang="en-US" sz="1500" dirty="0">
                <a:latin typeface="Myriad Pro" pitchFamily="34" charset="0"/>
              </a:rPr>
              <a:t>Important:</a:t>
            </a:r>
            <a:endParaRPr lang="ro-RO" sz="1500" dirty="0">
              <a:latin typeface="Myriad Pro" pitchFamily="34" charset="0"/>
            </a:endParaRPr>
          </a:p>
          <a:p>
            <a:pPr algn="just"/>
            <a:endParaRPr lang="en-US" sz="1500" b="1" dirty="0">
              <a:latin typeface="Myriad Pro" pitchFamily="34" charset="0"/>
            </a:endParaRPr>
          </a:p>
          <a:p>
            <a:pPr algn="just"/>
            <a:r>
              <a:rPr lang="en-US" sz="1500" dirty="0" err="1">
                <a:latin typeface="Myriad Pro" pitchFamily="34" charset="0"/>
              </a:rPr>
              <a:t>The connection to the cold water network will be made only on the right side - from the installed thermocouple.</a:t>
            </a:r>
          </a:p>
        </p:txBody>
      </p:sp>
      <p:cxnSp>
        <p:nvCxnSpPr>
          <p:cNvPr id="11" name="Прямая соединительная линия 10">
            <a:extLst>
              <a:ext uri="{FF2B5EF4-FFF2-40B4-BE49-F238E27FC236}">
                <a16:creationId xmlns:a16="http://schemas.microsoft.com/office/drawing/2014/main" id="{267C5787-4CBB-4481-6E88-A6434C6A17BD}"/>
              </a:ext>
            </a:extLst>
          </p:cNvPr>
          <p:cNvCxnSpPr>
            <a:cxnSpLocks/>
          </p:cNvCxnSpPr>
          <p:nvPr/>
        </p:nvCxnSpPr>
        <p:spPr>
          <a:xfrm>
            <a:off x="5256584" y="5445224"/>
            <a:ext cx="37288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Рисунок 11" descr="Изображение выглядит как посуда&#10;&#10;Автоматически созданное описание">
            <a:extLst>
              <a:ext uri="{FF2B5EF4-FFF2-40B4-BE49-F238E27FC236}">
                <a16:creationId xmlns:a16="http://schemas.microsoft.com/office/drawing/2014/main" id="{FD9AAB8A-AE1E-E077-3FF7-128DFD31BFD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6837008" y="3717502"/>
            <a:ext cx="709127" cy="2170252"/>
          </a:xfrm>
          <a:prstGeom prst="rect">
            <a:avLst/>
          </a:prstGeom>
        </p:spPr>
      </p:pic>
      <p:sp>
        <p:nvSpPr>
          <p:cNvPr id="16" name="TextBox 15">
            <a:extLst>
              <a:ext uri="{FF2B5EF4-FFF2-40B4-BE49-F238E27FC236}">
                <a16:creationId xmlns:a16="http://schemas.microsoft.com/office/drawing/2014/main" id="{0CEC7D37-A062-6400-95EB-200029064C88}"/>
              </a:ext>
            </a:extLst>
          </p:cNvPr>
          <p:cNvSpPr txBox="1"/>
          <p:nvPr/>
        </p:nvSpPr>
        <p:spPr>
          <a:xfrm>
            <a:off x="488504" y="1053833"/>
            <a:ext cx="8785929" cy="646331"/>
          </a:xfrm>
          <a:prstGeom prst="rect">
            <a:avLst/>
          </a:prstGeom>
          <a:noFill/>
        </p:spPr>
        <p:txBody>
          <a:bodyPr wrap="square">
            <a:spAutoFit/>
          </a:bodyPr>
          <a:lstStyle/>
          <a:p>
            <a:pPr algn="just"/>
            <a:r>
              <a:rPr lang="en-US" b="1" dirty="0" err="1">
                <a:latin typeface="Myriad Pro" panose="020B0503030403020204" pitchFamily="34" charset="0"/>
                <a:ea typeface="Times New Roman" panose="02020603050405020304" pitchFamily="18" charset="0"/>
                <a:cs typeface="Times New Roman" panose="02020603050405020304" pitchFamily="18" charset="0"/>
              </a:rPr>
              <a:t>In the thermostatic batteries, Vernet® cartridges with gel thermocouples and flat diaphragm are used.</a:t>
            </a:r>
            <a:endParaRPr lang="ru-RU" b="1" dirty="0"/>
          </a:p>
        </p:txBody>
      </p:sp>
      <p:pic>
        <p:nvPicPr>
          <p:cNvPr id="17" name="Рисунок 16" descr="Изображение выглядит как текст, посуда, тарелка, обеденный сервиз&#10;&#10;Автоматически созданное описание">
            <a:extLst>
              <a:ext uri="{FF2B5EF4-FFF2-40B4-BE49-F238E27FC236}">
                <a16:creationId xmlns:a16="http://schemas.microsoft.com/office/drawing/2014/main" id="{B3E70ED5-1541-40E1-9D8A-AAF72C68DE8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84104" y="1962125"/>
            <a:ext cx="1299561" cy="338554"/>
          </a:xfrm>
          <a:prstGeom prst="rect">
            <a:avLst/>
          </a:prstGeom>
        </p:spPr>
      </p:pic>
      <p:pic>
        <p:nvPicPr>
          <p:cNvPr id="19" name="Рисунок 18">
            <a:extLst>
              <a:ext uri="{FF2B5EF4-FFF2-40B4-BE49-F238E27FC236}">
                <a16:creationId xmlns:a16="http://schemas.microsoft.com/office/drawing/2014/main" id="{BCAC9ECB-E8DA-40F3-84DC-DE89B814578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69224" y="1898749"/>
            <a:ext cx="870213" cy="323165"/>
          </a:xfrm>
          <a:prstGeom prst="rect">
            <a:avLst/>
          </a:prstGeom>
        </p:spPr>
      </p:pic>
      <p:pic>
        <p:nvPicPr>
          <p:cNvPr id="20" name="Рисунок 19">
            <a:extLst>
              <a:ext uri="{FF2B5EF4-FFF2-40B4-BE49-F238E27FC236}">
                <a16:creationId xmlns:a16="http://schemas.microsoft.com/office/drawing/2014/main" id="{7605390B-AFA1-403A-A5EC-7E5C789EACB6}"/>
              </a:ext>
            </a:extLst>
          </p:cNvPr>
          <p:cNvPicPr>
            <a:picLocks noChangeAspect="1"/>
          </p:cNvPicPr>
          <p:nvPr/>
        </p:nvPicPr>
        <p:blipFill>
          <a:blip r:embed="rId9"/>
          <a:stretch>
            <a:fillRect/>
          </a:stretch>
        </p:blipFill>
        <p:spPr>
          <a:xfrm>
            <a:off x="8124996" y="1871016"/>
            <a:ext cx="1076475" cy="409632"/>
          </a:xfrm>
          <a:prstGeom prst="rect">
            <a:avLst/>
          </a:prstGeom>
        </p:spPr>
      </p:pic>
      <p:pic>
        <p:nvPicPr>
          <p:cNvPr id="13" name="Picture 12" descr="A black and blue text&#10;&#10;Description automatically generated">
            <a:extLst>
              <a:ext uri="{FF2B5EF4-FFF2-40B4-BE49-F238E27FC236}">
                <a16:creationId xmlns:a16="http://schemas.microsoft.com/office/drawing/2014/main" id="{0903BD29-346C-CE6E-7641-144C8088CD1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sp>
        <p:nvSpPr>
          <p:cNvPr id="15" name="TextBox 14">
            <a:extLst>
              <a:ext uri="{FF2B5EF4-FFF2-40B4-BE49-F238E27FC236}">
                <a16:creationId xmlns:a16="http://schemas.microsoft.com/office/drawing/2014/main" id="{84B53BC0-C29E-0103-975B-34A53B08FEB9}"/>
              </a:ext>
            </a:extLst>
          </p:cNvPr>
          <p:cNvSpPr txBox="1"/>
          <p:nvPr/>
        </p:nvSpPr>
        <p:spPr>
          <a:xfrm>
            <a:off x="5816285" y="107340"/>
            <a:ext cx="3816424" cy="369332"/>
          </a:xfrm>
          <a:prstGeom prst="rect">
            <a:avLst/>
          </a:prstGeom>
          <a:noFill/>
        </p:spPr>
        <p:txBody>
          <a:bodyPr wrap="square" rtlCol="0">
            <a:spAutoFit/>
          </a:bodyPr>
          <a:lstStyle/>
          <a:p>
            <a:pPr algn="r"/>
            <a:r>
              <a:rPr lang="en-RO" dirty="0"/>
              <a:t>Cartridges</a:t>
            </a:r>
          </a:p>
        </p:txBody>
      </p:sp>
    </p:spTree>
    <p:extLst>
      <p:ext uri="{BB962C8B-B14F-4D97-AF65-F5344CB8AC3E}">
        <p14:creationId xmlns:p14="http://schemas.microsoft.com/office/powerpoint/2010/main" val="974655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9341E-DC76-7483-AB11-8BD9CD698161}"/>
            </a:ext>
          </a:extLst>
        </p:cNvPr>
        <p:cNvGrpSpPr/>
        <p:nvPr/>
      </p:nvGrpSpPr>
      <p:grpSpPr>
        <a:xfrm>
          <a:off x="0" y="0"/>
          <a:ext cx="0" cy="0"/>
          <a:chOff x="0" y="0"/>
          <a:chExt cx="0" cy="0"/>
        </a:xfrm>
      </p:grpSpPr>
      <p:pic>
        <p:nvPicPr>
          <p:cNvPr id="2" name="Picture 1" descr="A black and blue text&#10;&#10;Description automatically generated">
            <a:extLst>
              <a:ext uri="{FF2B5EF4-FFF2-40B4-BE49-F238E27FC236}">
                <a16:creationId xmlns:a16="http://schemas.microsoft.com/office/drawing/2014/main" id="{21AF00F4-E66E-2513-78C4-F382009268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sp>
        <p:nvSpPr>
          <p:cNvPr id="9" name="TextBox 8">
            <a:extLst>
              <a:ext uri="{FF2B5EF4-FFF2-40B4-BE49-F238E27FC236}">
                <a16:creationId xmlns:a16="http://schemas.microsoft.com/office/drawing/2014/main" id="{27216078-843F-9BC6-5571-71010401852E}"/>
              </a:ext>
            </a:extLst>
          </p:cNvPr>
          <p:cNvSpPr txBox="1"/>
          <p:nvPr/>
        </p:nvSpPr>
        <p:spPr>
          <a:xfrm>
            <a:off x="5816285" y="107340"/>
            <a:ext cx="3816424" cy="369332"/>
          </a:xfrm>
          <a:prstGeom prst="rect">
            <a:avLst/>
          </a:prstGeom>
          <a:noFill/>
        </p:spPr>
        <p:txBody>
          <a:bodyPr wrap="square" rtlCol="0">
            <a:spAutoFit/>
          </a:bodyPr>
          <a:lstStyle/>
          <a:p>
            <a:pPr algn="r"/>
            <a:r>
              <a:rPr lang="en-GB" dirty="0" err="1"/>
              <a:t>Types of switch-diverters</a:t>
            </a:r>
            <a:endParaRPr lang="en-GB" dirty="0"/>
          </a:p>
        </p:txBody>
      </p:sp>
      <p:grpSp>
        <p:nvGrpSpPr>
          <p:cNvPr id="3" name="Group 2">
            <a:extLst>
              <a:ext uri="{FF2B5EF4-FFF2-40B4-BE49-F238E27FC236}">
                <a16:creationId xmlns:a16="http://schemas.microsoft.com/office/drawing/2014/main" id="{1F0F9C61-0B96-7C55-2E3A-C3BE9D474342}"/>
              </a:ext>
            </a:extLst>
          </p:cNvPr>
          <p:cNvGrpSpPr/>
          <p:nvPr/>
        </p:nvGrpSpPr>
        <p:grpSpPr>
          <a:xfrm>
            <a:off x="300532" y="1196752"/>
            <a:ext cx="9581466" cy="4832649"/>
            <a:chOff x="300532" y="1556792"/>
            <a:chExt cx="9581466" cy="4832649"/>
          </a:xfrm>
        </p:grpSpPr>
        <p:pic>
          <p:nvPicPr>
            <p:cNvPr id="4" name="Рисунок 5">
              <a:extLst>
                <a:ext uri="{FF2B5EF4-FFF2-40B4-BE49-F238E27FC236}">
                  <a16:creationId xmlns:a16="http://schemas.microsoft.com/office/drawing/2014/main" id="{C56C13CD-3D25-E391-C5ED-F3DE49A81CAB}"/>
                </a:ext>
              </a:extLst>
            </p:cNvPr>
            <p:cNvPicPr>
              <a:picLocks noChangeAspect="1"/>
            </p:cNvPicPr>
            <p:nvPr/>
          </p:nvPicPr>
          <p:blipFill>
            <a:blip r:embed="rId4"/>
            <a:stretch>
              <a:fillRect/>
            </a:stretch>
          </p:blipFill>
          <p:spPr>
            <a:xfrm>
              <a:off x="392494" y="1556792"/>
              <a:ext cx="9489504" cy="4558509"/>
            </a:xfrm>
            <a:prstGeom prst="rect">
              <a:avLst/>
            </a:prstGeom>
          </p:spPr>
        </p:pic>
        <p:sp>
          <p:nvSpPr>
            <p:cNvPr id="5" name="Rectangle 4">
              <a:extLst>
                <a:ext uri="{FF2B5EF4-FFF2-40B4-BE49-F238E27FC236}">
                  <a16:creationId xmlns:a16="http://schemas.microsoft.com/office/drawing/2014/main" id="{E866504C-FE59-25BC-1E1C-CF5B07C49E79}"/>
                </a:ext>
              </a:extLst>
            </p:cNvPr>
            <p:cNvSpPr/>
            <p:nvPr/>
          </p:nvSpPr>
          <p:spPr>
            <a:xfrm>
              <a:off x="344488" y="1700808"/>
              <a:ext cx="1392154"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Comutator cu extragere  </a:t>
              </a:r>
              <a:endParaRPr lang="en-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E15DE5C-B00B-2CD7-06D8-5C45EE7998F6}"/>
                </a:ext>
              </a:extLst>
            </p:cNvPr>
            <p:cNvSpPr/>
            <p:nvPr/>
          </p:nvSpPr>
          <p:spPr>
            <a:xfrm>
              <a:off x="300532" y="2420888"/>
              <a:ext cx="2256250"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Comută jetul de apă de la pipă spre para de duș prin extragerea mânerului.</a:t>
              </a:r>
              <a:endParaRPr lang="en-RO" sz="1400" dirty="0">
                <a:solidFill>
                  <a:schemeClr val="tx1"/>
                </a:solidFill>
              </a:endParaRPr>
            </a:p>
          </p:txBody>
        </p:sp>
        <p:sp>
          <p:nvSpPr>
            <p:cNvPr id="7" name="Rectangle 6">
              <a:extLst>
                <a:ext uri="{FF2B5EF4-FFF2-40B4-BE49-F238E27FC236}">
                  <a16:creationId xmlns:a16="http://schemas.microsoft.com/office/drawing/2014/main" id="{35339B8F-3F87-FB43-A70E-F295E995C055}"/>
                </a:ext>
              </a:extLst>
            </p:cNvPr>
            <p:cNvSpPr/>
            <p:nvPr/>
          </p:nvSpPr>
          <p:spPr>
            <a:xfrm>
              <a:off x="300532" y="3636393"/>
              <a:ext cx="4652468" cy="2753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err="1">
                  <a:solidFill>
                    <a:schemeClr val="tx1"/>
                  </a:solidFill>
                </a:rPr>
                <a:t>În</a:t>
              </a:r>
              <a:r>
                <a:rPr lang="en-GB" sz="1400" dirty="0">
                  <a:solidFill>
                    <a:schemeClr val="tx1"/>
                  </a:solidFill>
                </a:rPr>
                <a:t> </a:t>
              </a:r>
              <a:r>
                <a:rPr lang="en-GB" sz="1400" dirty="0" err="1">
                  <a:solidFill>
                    <a:schemeClr val="tx1"/>
                  </a:solidFill>
                </a:rPr>
                <a:t>poziția</a:t>
              </a:r>
              <a:r>
                <a:rPr lang="en-GB" sz="1400" dirty="0">
                  <a:solidFill>
                    <a:schemeClr val="tx1"/>
                  </a:solidFill>
                </a:rPr>
                <a:t> de </a:t>
              </a:r>
              <a:r>
                <a:rPr lang="en-GB" sz="1400" dirty="0" err="1">
                  <a:solidFill>
                    <a:schemeClr val="tx1"/>
                  </a:solidFill>
                </a:rPr>
                <a:t>evacuare</a:t>
              </a:r>
              <a:r>
                <a:rPr lang="en-GB" sz="1400" dirty="0">
                  <a:solidFill>
                    <a:schemeClr val="tx1"/>
                  </a:solidFill>
                </a:rPr>
                <a:t>, sub </a:t>
              </a:r>
              <a:r>
                <a:rPr lang="en-GB" sz="1400" dirty="0" err="1">
                  <a:solidFill>
                    <a:schemeClr val="tx1"/>
                  </a:solidFill>
                </a:rPr>
                <a:t>acțiunea</a:t>
              </a:r>
              <a:r>
                <a:rPr lang="en-GB" sz="1400" dirty="0">
                  <a:solidFill>
                    <a:schemeClr val="tx1"/>
                  </a:solidFill>
                </a:rPr>
                <a:t> </a:t>
              </a:r>
              <a:r>
                <a:rPr lang="en-GB" sz="1400" dirty="0" err="1">
                  <a:solidFill>
                    <a:schemeClr val="tx1"/>
                  </a:solidFill>
                </a:rPr>
                <a:t>jetului</a:t>
              </a:r>
              <a:r>
                <a:rPr lang="en-GB" sz="1400" dirty="0">
                  <a:solidFill>
                    <a:schemeClr val="tx1"/>
                  </a:solidFill>
                </a:rPr>
                <a:t> de </a:t>
              </a:r>
              <a:r>
                <a:rPr lang="en-GB" sz="1400" dirty="0" err="1">
                  <a:solidFill>
                    <a:schemeClr val="tx1"/>
                  </a:solidFill>
                </a:rPr>
                <a:t>apă</a:t>
              </a:r>
              <a:r>
                <a:rPr lang="en-GB" sz="1400" dirty="0">
                  <a:solidFill>
                    <a:schemeClr val="tx1"/>
                  </a:solidFill>
                </a:rPr>
                <a:t>, </a:t>
              </a:r>
              <a:r>
                <a:rPr lang="en-GB" sz="1400" dirty="0" err="1">
                  <a:solidFill>
                    <a:schemeClr val="tx1"/>
                  </a:solidFill>
                </a:rPr>
                <a:t>comutatorul</a:t>
              </a:r>
              <a:r>
                <a:rPr lang="en-GB" sz="1400" dirty="0">
                  <a:solidFill>
                    <a:schemeClr val="tx1"/>
                  </a:solidFill>
                </a:rPr>
                <a:t>  se </a:t>
              </a:r>
              <a:r>
                <a:rPr lang="en-GB" sz="1400" dirty="0" err="1">
                  <a:solidFill>
                    <a:schemeClr val="tx1"/>
                  </a:solidFill>
                </a:rPr>
                <a:t>fixează</a:t>
              </a:r>
              <a:r>
                <a:rPr lang="en-GB" sz="1400" dirty="0">
                  <a:solidFill>
                    <a:schemeClr val="tx1"/>
                  </a:solidFill>
                </a:rPr>
                <a:t> </a:t>
              </a:r>
              <a:r>
                <a:rPr lang="en-GB" sz="1400" dirty="0" err="1">
                  <a:solidFill>
                    <a:schemeClr val="tx1"/>
                  </a:solidFill>
                </a:rPr>
                <a:t>în</a:t>
              </a:r>
              <a:r>
                <a:rPr lang="en-GB" sz="1400" dirty="0">
                  <a:solidFill>
                    <a:schemeClr val="tx1"/>
                  </a:solidFill>
                </a:rPr>
                <a:t> mod automat.  </a:t>
              </a:r>
              <a:r>
                <a:rPr lang="en-GB" sz="1400" dirty="0" err="1">
                  <a:solidFill>
                    <a:schemeClr val="tx1"/>
                  </a:solidFill>
                </a:rPr>
                <a:t>În</a:t>
              </a:r>
              <a:r>
                <a:rPr lang="en-GB" sz="1400" dirty="0">
                  <a:solidFill>
                    <a:schemeClr val="tx1"/>
                  </a:solidFill>
                </a:rPr>
                <a:t> </a:t>
              </a:r>
              <a:r>
                <a:rPr lang="en-GB" sz="1400" dirty="0" err="1">
                  <a:solidFill>
                    <a:schemeClr val="tx1"/>
                  </a:solidFill>
                </a:rPr>
                <a:t>cazul</a:t>
              </a:r>
              <a:r>
                <a:rPr lang="en-GB" sz="1400" dirty="0">
                  <a:solidFill>
                    <a:schemeClr val="tx1"/>
                  </a:solidFill>
                </a:rPr>
                <a:t> </a:t>
              </a:r>
              <a:r>
                <a:rPr lang="en-GB" sz="1400" dirty="0" err="1">
                  <a:solidFill>
                    <a:schemeClr val="tx1"/>
                  </a:solidFill>
                </a:rPr>
                <a:t>în</a:t>
              </a:r>
              <a:r>
                <a:rPr lang="en-GB" sz="1400" dirty="0">
                  <a:solidFill>
                    <a:schemeClr val="tx1"/>
                  </a:solidFill>
                </a:rPr>
                <a:t> care  </a:t>
              </a:r>
              <a:r>
                <a:rPr lang="en-GB" sz="1400" dirty="0" err="1">
                  <a:solidFill>
                    <a:schemeClr val="tx1"/>
                  </a:solidFill>
                </a:rPr>
                <a:t>jetul</a:t>
              </a:r>
              <a:r>
                <a:rPr lang="en-GB" sz="1400" dirty="0">
                  <a:solidFill>
                    <a:schemeClr val="tx1"/>
                  </a:solidFill>
                </a:rPr>
                <a:t> de </a:t>
              </a:r>
              <a:r>
                <a:rPr lang="en-GB" sz="1400" dirty="0" err="1">
                  <a:solidFill>
                    <a:schemeClr val="tx1"/>
                  </a:solidFill>
                </a:rPr>
                <a:t>apă</a:t>
              </a:r>
              <a:r>
                <a:rPr lang="en-GB" sz="1400" dirty="0">
                  <a:solidFill>
                    <a:schemeClr val="tx1"/>
                  </a:solidFill>
                </a:rPr>
                <a:t> </a:t>
              </a:r>
              <a:r>
                <a:rPr lang="en-GB" sz="1400" dirty="0" err="1">
                  <a:solidFill>
                    <a:schemeClr val="tx1"/>
                  </a:solidFill>
                </a:rPr>
                <a:t>este</a:t>
              </a:r>
              <a:r>
                <a:rPr lang="en-GB" sz="1400" dirty="0">
                  <a:solidFill>
                    <a:schemeClr val="tx1"/>
                  </a:solidFill>
                </a:rPr>
                <a:t> </a:t>
              </a:r>
              <a:r>
                <a:rPr lang="en-GB" sz="1400" dirty="0" err="1">
                  <a:solidFill>
                    <a:schemeClr val="tx1"/>
                  </a:solidFill>
                </a:rPr>
                <a:t>oprit</a:t>
              </a:r>
              <a:r>
                <a:rPr lang="en-GB" sz="1400" dirty="0">
                  <a:solidFill>
                    <a:schemeClr val="tx1"/>
                  </a:solidFill>
                </a:rPr>
                <a:t>, </a:t>
              </a:r>
              <a:r>
                <a:rPr lang="en-GB" sz="1400" dirty="0" err="1">
                  <a:solidFill>
                    <a:schemeClr val="tx1"/>
                  </a:solidFill>
                </a:rPr>
                <a:t>comutatorul</a:t>
              </a:r>
              <a:r>
                <a:rPr lang="en-GB" sz="1400" dirty="0">
                  <a:solidFill>
                    <a:schemeClr val="tx1"/>
                  </a:solidFill>
                </a:rPr>
                <a:t> </a:t>
              </a:r>
              <a:r>
                <a:rPr lang="en-GB" sz="1400" dirty="0" err="1">
                  <a:solidFill>
                    <a:schemeClr val="tx1"/>
                  </a:solidFill>
                </a:rPr>
                <a:t>revine</a:t>
              </a:r>
              <a:r>
                <a:rPr lang="en-GB" sz="1400" dirty="0">
                  <a:solidFill>
                    <a:schemeClr val="tx1"/>
                  </a:solidFill>
                </a:rPr>
                <a:t> </a:t>
              </a:r>
              <a:r>
                <a:rPr lang="en-GB" sz="1400" dirty="0" err="1">
                  <a:solidFill>
                    <a:schemeClr val="tx1"/>
                  </a:solidFill>
                </a:rPr>
                <a:t>în</a:t>
              </a:r>
              <a:r>
                <a:rPr lang="en-GB" sz="1400" dirty="0">
                  <a:solidFill>
                    <a:schemeClr val="tx1"/>
                  </a:solidFill>
                </a:rPr>
                <a:t> </a:t>
              </a:r>
              <a:r>
                <a:rPr lang="en-GB" sz="1400" dirty="0" err="1">
                  <a:solidFill>
                    <a:schemeClr val="tx1"/>
                  </a:solidFill>
                </a:rPr>
                <a:t>poziția</a:t>
              </a:r>
              <a:r>
                <a:rPr lang="en-GB" sz="1400" dirty="0">
                  <a:solidFill>
                    <a:schemeClr val="tx1"/>
                  </a:solidFill>
                </a:rPr>
                <a:t> </a:t>
              </a:r>
              <a:r>
                <a:rPr lang="en-GB" sz="1400" dirty="0" err="1">
                  <a:solidFill>
                    <a:schemeClr val="tx1"/>
                  </a:solidFill>
                </a:rPr>
                <a:t>inițială</a:t>
              </a:r>
              <a:r>
                <a:rPr lang="en-GB" sz="1400" dirty="0">
                  <a:solidFill>
                    <a:schemeClr val="tx1"/>
                  </a:solidFill>
                </a:rPr>
                <a:t> </a:t>
              </a:r>
              <a:r>
                <a:rPr lang="en-GB" sz="1400" dirty="0" err="1">
                  <a:solidFill>
                    <a:schemeClr val="tx1"/>
                  </a:solidFill>
                </a:rPr>
                <a:t>și</a:t>
              </a:r>
              <a:r>
                <a:rPr lang="en-GB" sz="1400" dirty="0">
                  <a:solidFill>
                    <a:schemeClr val="tx1"/>
                  </a:solidFill>
                </a:rPr>
                <a:t> </a:t>
              </a:r>
              <a:r>
                <a:rPr lang="en-GB" sz="1400" dirty="0" err="1">
                  <a:solidFill>
                    <a:schemeClr val="tx1"/>
                  </a:solidFill>
                </a:rPr>
                <a:t>apa</a:t>
              </a:r>
              <a:r>
                <a:rPr lang="en-GB" sz="1400" dirty="0">
                  <a:solidFill>
                    <a:schemeClr val="tx1"/>
                  </a:solidFill>
                </a:rPr>
                <a:t> </a:t>
              </a:r>
              <a:r>
                <a:rPr lang="en-GB" sz="1400" dirty="0" err="1">
                  <a:solidFill>
                    <a:schemeClr val="tx1"/>
                  </a:solidFill>
                </a:rPr>
                <a:t>va</a:t>
              </a:r>
              <a:r>
                <a:rPr lang="en-GB" sz="1400" dirty="0">
                  <a:solidFill>
                    <a:schemeClr val="tx1"/>
                  </a:solidFill>
                </a:rPr>
                <a:t> </a:t>
              </a:r>
              <a:r>
                <a:rPr lang="en-GB" sz="1400" dirty="0" err="1">
                  <a:solidFill>
                    <a:schemeClr val="tx1"/>
                  </a:solidFill>
                </a:rPr>
                <a:t>curge</a:t>
              </a:r>
              <a:r>
                <a:rPr lang="en-GB" sz="1400" dirty="0">
                  <a:solidFill>
                    <a:schemeClr val="tx1"/>
                  </a:solidFill>
                </a:rPr>
                <a:t> </a:t>
              </a:r>
              <a:r>
                <a:rPr lang="en-GB" sz="1400" dirty="0" err="1">
                  <a:solidFill>
                    <a:schemeClr val="tx1"/>
                  </a:solidFill>
                </a:rPr>
                <a:t>prin</a:t>
              </a:r>
              <a:r>
                <a:rPr lang="en-GB" sz="1400" dirty="0">
                  <a:solidFill>
                    <a:schemeClr val="tx1"/>
                  </a:solidFill>
                </a:rPr>
                <a:t> </a:t>
              </a:r>
              <a:r>
                <a:rPr lang="en-GB" sz="1400" dirty="0" err="1">
                  <a:solidFill>
                    <a:schemeClr val="tx1"/>
                  </a:solidFill>
                </a:rPr>
                <a:t>pipă</a:t>
              </a:r>
              <a:r>
                <a:rPr lang="en-GB" sz="1400" dirty="0">
                  <a:solidFill>
                    <a:schemeClr val="tx1"/>
                  </a:solidFill>
                </a:rPr>
                <a:t>.</a:t>
              </a:r>
            </a:p>
            <a:p>
              <a:r>
                <a:rPr lang="en-GB" sz="1400" dirty="0" err="1">
                  <a:solidFill>
                    <a:schemeClr val="tx1"/>
                  </a:solidFill>
                </a:rPr>
                <a:t>Comutatoarele</a:t>
              </a:r>
              <a:r>
                <a:rPr lang="en-GB" sz="1400" dirty="0">
                  <a:solidFill>
                    <a:schemeClr val="tx1"/>
                  </a:solidFill>
                </a:rPr>
                <a:t>  de </a:t>
              </a:r>
              <a:r>
                <a:rPr lang="en-GB" sz="1400" dirty="0" err="1">
                  <a:solidFill>
                    <a:schemeClr val="tx1"/>
                  </a:solidFill>
                </a:rPr>
                <a:t>evacuare</a:t>
              </a:r>
              <a:r>
                <a:rPr lang="en-GB" sz="1400" dirty="0">
                  <a:solidFill>
                    <a:schemeClr val="tx1"/>
                  </a:solidFill>
                </a:rPr>
                <a:t> din </a:t>
              </a:r>
              <a:r>
                <a:rPr lang="en-GB" sz="1400" dirty="0" err="1">
                  <a:solidFill>
                    <a:schemeClr val="tx1"/>
                  </a:solidFill>
                </a:rPr>
                <a:t>bateriile</a:t>
              </a:r>
              <a:r>
                <a:rPr lang="en-GB" sz="1400" dirty="0">
                  <a:solidFill>
                    <a:schemeClr val="tx1"/>
                  </a:solidFill>
                </a:rPr>
                <a:t> </a:t>
              </a:r>
              <a:r>
                <a:rPr lang="en-GB" sz="1400" dirty="0" err="1">
                  <a:solidFill>
                    <a:schemeClr val="tx1"/>
                  </a:solidFill>
                </a:rPr>
                <a:t>Lemark</a:t>
              </a:r>
              <a:r>
                <a:rPr lang="en-GB" sz="1400" dirty="0">
                  <a:solidFill>
                    <a:schemeClr val="tx1"/>
                  </a:solidFill>
                </a:rPr>
                <a:t> sunt </a:t>
              </a:r>
              <a:r>
                <a:rPr lang="en-GB" sz="1400" dirty="0" err="1">
                  <a:solidFill>
                    <a:schemeClr val="tx1"/>
                  </a:solidFill>
                </a:rPr>
                <a:t>completate</a:t>
              </a:r>
              <a:r>
                <a:rPr lang="en-GB" sz="1400" dirty="0">
                  <a:solidFill>
                    <a:schemeClr val="tx1"/>
                  </a:solidFill>
                </a:rPr>
                <a:t> cu </a:t>
              </a:r>
              <a:r>
                <a:rPr lang="en-GB" sz="1400" dirty="0" err="1">
                  <a:solidFill>
                    <a:schemeClr val="tx1"/>
                  </a:solidFill>
                </a:rPr>
                <a:t>funcția</a:t>
              </a:r>
              <a:r>
                <a:rPr lang="en-GB" sz="1400" dirty="0">
                  <a:solidFill>
                    <a:schemeClr val="tx1"/>
                  </a:solidFill>
                </a:rPr>
                <a:t> de </a:t>
              </a:r>
              <a:r>
                <a:rPr lang="en-GB" sz="1400" dirty="0" err="1">
                  <a:solidFill>
                    <a:schemeClr val="tx1"/>
                  </a:solidFill>
                </a:rPr>
                <a:t>fixare</a:t>
              </a:r>
              <a:r>
                <a:rPr lang="en-GB" sz="1400" dirty="0">
                  <a:solidFill>
                    <a:schemeClr val="tx1"/>
                  </a:solidFill>
                </a:rPr>
                <a:t> </a:t>
              </a:r>
              <a:r>
                <a:rPr lang="en-GB" sz="1400" dirty="0" err="1">
                  <a:solidFill>
                    <a:schemeClr val="tx1"/>
                  </a:solidFill>
                </a:rPr>
                <a:t>în</a:t>
              </a:r>
              <a:r>
                <a:rPr lang="en-GB" sz="1400" dirty="0">
                  <a:solidFill>
                    <a:schemeClr val="tx1"/>
                  </a:solidFill>
                </a:rPr>
                <a:t> mod manual a </a:t>
              </a:r>
              <a:r>
                <a:rPr lang="en-GB" sz="1400" dirty="0" err="1">
                  <a:solidFill>
                    <a:schemeClr val="tx1"/>
                  </a:solidFill>
                </a:rPr>
                <a:t>poziției</a:t>
              </a:r>
              <a:r>
                <a:rPr lang="en-GB" sz="1400" dirty="0">
                  <a:solidFill>
                    <a:schemeClr val="tx1"/>
                  </a:solidFill>
                </a:rPr>
                <a:t> – </a:t>
              </a:r>
              <a:r>
                <a:rPr lang="en-GB" sz="1400" dirty="0" err="1">
                  <a:solidFill>
                    <a:schemeClr val="tx1"/>
                  </a:solidFill>
                </a:rPr>
                <a:t>acestea</a:t>
              </a:r>
              <a:r>
                <a:rPr lang="en-GB" sz="1400" dirty="0">
                  <a:solidFill>
                    <a:schemeClr val="tx1"/>
                  </a:solidFill>
                </a:rPr>
                <a:t>  sunt destinate </a:t>
              </a:r>
              <a:r>
                <a:rPr lang="en-GB" sz="1400" dirty="0" err="1">
                  <a:solidFill>
                    <a:schemeClr val="tx1"/>
                  </a:solidFill>
                </a:rPr>
                <a:t>pentru</a:t>
              </a:r>
              <a:r>
                <a:rPr lang="en-GB" sz="1400" dirty="0">
                  <a:solidFill>
                    <a:schemeClr val="tx1"/>
                  </a:solidFill>
                </a:rPr>
                <a:t> </a:t>
              </a:r>
              <a:r>
                <a:rPr lang="en-GB" sz="1400" dirty="0" err="1">
                  <a:solidFill>
                    <a:schemeClr val="tx1"/>
                  </a:solidFill>
                </a:rPr>
                <a:t>locațiile</a:t>
              </a:r>
              <a:r>
                <a:rPr lang="en-GB" sz="1400" dirty="0">
                  <a:solidFill>
                    <a:schemeClr val="tx1"/>
                  </a:solidFill>
                </a:rPr>
                <a:t> cu o </a:t>
              </a:r>
              <a:r>
                <a:rPr lang="en-GB" sz="1400" dirty="0" err="1">
                  <a:solidFill>
                    <a:schemeClr val="tx1"/>
                  </a:solidFill>
                </a:rPr>
                <a:t>presiune</a:t>
              </a:r>
              <a:r>
                <a:rPr lang="en-GB" sz="1400" dirty="0">
                  <a:solidFill>
                    <a:schemeClr val="tx1"/>
                  </a:solidFill>
                </a:rPr>
                <a:t> </a:t>
              </a:r>
              <a:r>
                <a:rPr lang="en-GB" sz="1400" dirty="0" err="1">
                  <a:solidFill>
                    <a:schemeClr val="tx1"/>
                  </a:solidFill>
                </a:rPr>
                <a:t>scăzută</a:t>
              </a:r>
              <a:r>
                <a:rPr lang="en-GB" sz="1400" dirty="0">
                  <a:solidFill>
                    <a:schemeClr val="tx1"/>
                  </a:solidFill>
                </a:rPr>
                <a:t> a </a:t>
              </a:r>
              <a:r>
                <a:rPr lang="en-GB" sz="1400" dirty="0" err="1">
                  <a:solidFill>
                    <a:schemeClr val="tx1"/>
                  </a:solidFill>
                </a:rPr>
                <a:t>apei</a:t>
              </a:r>
              <a:r>
                <a:rPr lang="en-GB" sz="1400" dirty="0">
                  <a:solidFill>
                    <a:schemeClr val="tx1"/>
                  </a:solidFill>
                </a:rPr>
                <a:t>.</a:t>
              </a:r>
            </a:p>
            <a:p>
              <a:r>
                <a:rPr lang="en-GB" sz="1400" dirty="0" err="1">
                  <a:solidFill>
                    <a:schemeClr val="tx1"/>
                  </a:solidFill>
                </a:rPr>
                <a:t>Pentru</a:t>
              </a:r>
              <a:r>
                <a:rPr lang="en-GB" sz="1400" dirty="0">
                  <a:solidFill>
                    <a:schemeClr val="tx1"/>
                  </a:solidFill>
                </a:rPr>
                <a:t> ca </a:t>
              </a:r>
              <a:r>
                <a:rPr lang="en-GB" sz="1400" dirty="0" err="1">
                  <a:solidFill>
                    <a:schemeClr val="tx1"/>
                  </a:solidFill>
                </a:rPr>
                <a:t>comutatorul</a:t>
              </a:r>
              <a:r>
                <a:rPr lang="en-GB" sz="1400" dirty="0">
                  <a:solidFill>
                    <a:schemeClr val="tx1"/>
                  </a:solidFill>
                </a:rPr>
                <a:t> </a:t>
              </a:r>
              <a:r>
                <a:rPr lang="en-GB" sz="1400" dirty="0" err="1">
                  <a:solidFill>
                    <a:schemeClr val="tx1"/>
                  </a:solidFill>
                </a:rPr>
                <a:t>să</a:t>
              </a:r>
              <a:r>
                <a:rPr lang="en-GB" sz="1400" dirty="0">
                  <a:solidFill>
                    <a:schemeClr val="tx1"/>
                  </a:solidFill>
                </a:rPr>
                <a:t> </a:t>
              </a:r>
              <a:r>
                <a:rPr lang="en-GB" sz="1400" dirty="0" err="1">
                  <a:solidFill>
                    <a:schemeClr val="tx1"/>
                  </a:solidFill>
                </a:rPr>
                <a:t>fixeze</a:t>
              </a:r>
              <a:r>
                <a:rPr lang="en-GB" sz="1400" dirty="0">
                  <a:solidFill>
                    <a:schemeClr val="tx1"/>
                  </a:solidFill>
                </a:rPr>
                <a:t> </a:t>
              </a:r>
              <a:r>
                <a:rPr lang="en-GB" sz="1400" dirty="0" err="1">
                  <a:solidFill>
                    <a:schemeClr val="tx1"/>
                  </a:solidFill>
                </a:rPr>
                <a:t>direcția</a:t>
              </a:r>
              <a:r>
                <a:rPr lang="en-GB" sz="1400" dirty="0">
                  <a:solidFill>
                    <a:schemeClr val="tx1"/>
                  </a:solidFill>
                </a:rPr>
                <a:t> “</a:t>
              </a:r>
              <a:r>
                <a:rPr lang="en-GB" sz="1400" dirty="0" err="1">
                  <a:solidFill>
                    <a:schemeClr val="tx1"/>
                  </a:solidFill>
                </a:rPr>
                <a:t>prin</a:t>
              </a:r>
              <a:r>
                <a:rPr lang="en-GB" sz="1400" dirty="0">
                  <a:solidFill>
                    <a:schemeClr val="tx1"/>
                  </a:solidFill>
                </a:rPr>
                <a:t> para de </a:t>
              </a:r>
              <a:r>
                <a:rPr lang="en-GB" sz="1400" dirty="0" err="1">
                  <a:solidFill>
                    <a:schemeClr val="tx1"/>
                  </a:solidFill>
                </a:rPr>
                <a:t>duș</a:t>
              </a:r>
              <a:r>
                <a:rPr lang="en-GB" sz="1400" dirty="0">
                  <a:solidFill>
                    <a:schemeClr val="tx1"/>
                  </a:solidFill>
                </a:rPr>
                <a:t>” </a:t>
              </a:r>
              <a:r>
                <a:rPr lang="en-GB" sz="1400" dirty="0" err="1">
                  <a:solidFill>
                    <a:schemeClr val="tx1"/>
                  </a:solidFill>
                </a:rPr>
                <a:t>în</a:t>
              </a:r>
              <a:r>
                <a:rPr lang="en-GB" sz="1400" dirty="0">
                  <a:solidFill>
                    <a:schemeClr val="tx1"/>
                  </a:solidFill>
                </a:rPr>
                <a:t> mod manual, </a:t>
              </a:r>
              <a:r>
                <a:rPr lang="en-GB" sz="1400" dirty="0" err="1">
                  <a:solidFill>
                    <a:schemeClr val="tx1"/>
                  </a:solidFill>
                </a:rPr>
                <a:t>este</a:t>
              </a:r>
              <a:r>
                <a:rPr lang="en-GB" sz="1400" dirty="0">
                  <a:solidFill>
                    <a:schemeClr val="tx1"/>
                  </a:solidFill>
                </a:rPr>
                <a:t> </a:t>
              </a:r>
              <a:r>
                <a:rPr lang="en-GB" sz="1400" dirty="0" err="1">
                  <a:solidFill>
                    <a:schemeClr val="tx1"/>
                  </a:solidFill>
                </a:rPr>
                <a:t>necesar</a:t>
              </a:r>
              <a:r>
                <a:rPr lang="en-GB" sz="1400" dirty="0">
                  <a:solidFill>
                    <a:schemeClr val="tx1"/>
                  </a:solidFill>
                </a:rPr>
                <a:t> </a:t>
              </a:r>
              <a:r>
                <a:rPr lang="en-GB" sz="1400" dirty="0" err="1">
                  <a:solidFill>
                    <a:schemeClr val="tx1"/>
                  </a:solidFill>
                </a:rPr>
                <a:t>să</a:t>
              </a:r>
              <a:r>
                <a:rPr lang="en-GB" sz="1400" dirty="0">
                  <a:solidFill>
                    <a:schemeClr val="tx1"/>
                  </a:solidFill>
                </a:rPr>
                <a:t> </a:t>
              </a:r>
              <a:r>
                <a:rPr lang="en-GB" sz="1400" dirty="0" err="1">
                  <a:solidFill>
                    <a:schemeClr val="tx1"/>
                  </a:solidFill>
                </a:rPr>
                <a:t>extrageți</a:t>
              </a:r>
              <a:r>
                <a:rPr lang="en-GB" sz="1400" dirty="0">
                  <a:solidFill>
                    <a:schemeClr val="tx1"/>
                  </a:solidFill>
                </a:rPr>
                <a:t> </a:t>
              </a:r>
              <a:r>
                <a:rPr lang="en-GB" sz="1400" dirty="0" err="1">
                  <a:solidFill>
                    <a:schemeClr val="tx1"/>
                  </a:solidFill>
                </a:rPr>
                <a:t>mânerul</a:t>
              </a:r>
              <a:r>
                <a:rPr lang="en-GB" sz="1400" dirty="0">
                  <a:solidFill>
                    <a:schemeClr val="tx1"/>
                  </a:solidFill>
                </a:rPr>
                <a:t> </a:t>
              </a:r>
              <a:r>
                <a:rPr lang="en-GB" sz="1400" dirty="0" err="1">
                  <a:solidFill>
                    <a:schemeClr val="tx1"/>
                  </a:solidFill>
                </a:rPr>
                <a:t>și</a:t>
              </a:r>
              <a:r>
                <a:rPr lang="en-GB" sz="1400" dirty="0">
                  <a:solidFill>
                    <a:schemeClr val="tx1"/>
                  </a:solidFill>
                </a:rPr>
                <a:t> </a:t>
              </a:r>
              <a:r>
                <a:rPr lang="en-GB" sz="1400" dirty="0" err="1">
                  <a:solidFill>
                    <a:schemeClr val="tx1"/>
                  </a:solidFill>
                </a:rPr>
                <a:t>să</a:t>
              </a:r>
              <a:r>
                <a:rPr lang="en-GB" sz="1400" dirty="0">
                  <a:solidFill>
                    <a:schemeClr val="tx1"/>
                  </a:solidFill>
                </a:rPr>
                <a:t> </a:t>
              </a:r>
              <a:r>
                <a:rPr lang="en-GB" sz="1400" dirty="0" err="1">
                  <a:solidFill>
                    <a:schemeClr val="tx1"/>
                  </a:solidFill>
                </a:rPr>
                <a:t>îl</a:t>
              </a:r>
              <a:r>
                <a:rPr lang="en-GB" sz="1400" dirty="0">
                  <a:solidFill>
                    <a:schemeClr val="tx1"/>
                  </a:solidFill>
                </a:rPr>
                <a:t> </a:t>
              </a:r>
              <a:r>
                <a:rPr lang="en-GB" sz="1400" dirty="0" err="1">
                  <a:solidFill>
                    <a:schemeClr val="tx1"/>
                  </a:solidFill>
                </a:rPr>
                <a:t>rotiți</a:t>
              </a:r>
              <a:r>
                <a:rPr lang="en-GB" sz="1400" dirty="0">
                  <a:solidFill>
                    <a:schemeClr val="tx1"/>
                  </a:solidFill>
                </a:rPr>
                <a:t> </a:t>
              </a:r>
              <a:r>
                <a:rPr lang="en-GB" sz="1400" dirty="0" err="1">
                  <a:solidFill>
                    <a:schemeClr val="tx1"/>
                  </a:solidFill>
                </a:rPr>
                <a:t>în</a:t>
              </a:r>
              <a:r>
                <a:rPr lang="en-GB" sz="1400" dirty="0">
                  <a:solidFill>
                    <a:schemeClr val="tx1"/>
                  </a:solidFill>
                </a:rPr>
                <a:t> </a:t>
              </a:r>
              <a:r>
                <a:rPr lang="en-GB" sz="1400" dirty="0" err="1">
                  <a:solidFill>
                    <a:schemeClr val="tx1"/>
                  </a:solidFill>
                </a:rPr>
                <a:t>orice</a:t>
              </a:r>
              <a:r>
                <a:rPr lang="en-GB" sz="1400" dirty="0">
                  <a:solidFill>
                    <a:schemeClr val="tx1"/>
                  </a:solidFill>
                </a:rPr>
                <a:t> </a:t>
              </a:r>
              <a:r>
                <a:rPr lang="en-GB" sz="1400" dirty="0" err="1">
                  <a:solidFill>
                    <a:schemeClr val="tx1"/>
                  </a:solidFill>
                </a:rPr>
                <a:t>direcție</a:t>
              </a:r>
              <a:r>
                <a:rPr lang="en-GB" sz="1400" dirty="0">
                  <a:solidFill>
                    <a:schemeClr val="tx1"/>
                  </a:solidFill>
                </a:rPr>
                <a:t> cu 90 de grade.</a:t>
              </a:r>
            </a:p>
            <a:p>
              <a:r>
                <a:rPr lang="en-GB" sz="1400" dirty="0" err="1">
                  <a:solidFill>
                    <a:schemeClr val="tx1"/>
                  </a:solidFill>
                </a:rPr>
                <a:t>Pentru</a:t>
              </a:r>
              <a:r>
                <a:rPr lang="en-GB" sz="1400" dirty="0">
                  <a:solidFill>
                    <a:schemeClr val="tx1"/>
                  </a:solidFill>
                </a:rPr>
                <a:t> a </a:t>
              </a:r>
              <a:r>
                <a:rPr lang="en-GB" sz="1400" dirty="0" err="1">
                  <a:solidFill>
                    <a:schemeClr val="tx1"/>
                  </a:solidFill>
                </a:rPr>
                <a:t>readuce</a:t>
              </a:r>
              <a:r>
                <a:rPr lang="en-GB" sz="1400" dirty="0">
                  <a:solidFill>
                    <a:schemeClr val="tx1"/>
                  </a:solidFill>
                </a:rPr>
                <a:t> </a:t>
              </a:r>
              <a:r>
                <a:rPr lang="en-GB" sz="1400" dirty="0" err="1">
                  <a:solidFill>
                    <a:schemeClr val="tx1"/>
                  </a:solidFill>
                </a:rPr>
                <a:t>comutatorul</a:t>
              </a:r>
              <a:r>
                <a:rPr lang="en-GB" sz="1400" dirty="0">
                  <a:solidFill>
                    <a:schemeClr val="tx1"/>
                  </a:solidFill>
                </a:rPr>
                <a:t> </a:t>
              </a:r>
              <a:r>
                <a:rPr lang="en-GB" sz="1400" dirty="0" err="1">
                  <a:solidFill>
                    <a:schemeClr val="tx1"/>
                  </a:solidFill>
                </a:rPr>
                <a:t>în</a:t>
              </a:r>
              <a:r>
                <a:rPr lang="en-GB" sz="1400" dirty="0">
                  <a:solidFill>
                    <a:schemeClr val="tx1"/>
                  </a:solidFill>
                </a:rPr>
                <a:t> </a:t>
              </a:r>
              <a:r>
                <a:rPr lang="en-GB" sz="1400" dirty="0" err="1">
                  <a:solidFill>
                    <a:schemeClr val="tx1"/>
                  </a:solidFill>
                </a:rPr>
                <a:t>poziția</a:t>
              </a:r>
              <a:r>
                <a:rPr lang="en-GB" sz="1400" dirty="0">
                  <a:solidFill>
                    <a:schemeClr val="tx1"/>
                  </a:solidFill>
                </a:rPr>
                <a:t> </a:t>
              </a:r>
              <a:r>
                <a:rPr lang="en-GB" sz="1400" dirty="0" err="1">
                  <a:solidFill>
                    <a:schemeClr val="tx1"/>
                  </a:solidFill>
                </a:rPr>
                <a:t>inițială</a:t>
              </a:r>
              <a:r>
                <a:rPr lang="en-GB" sz="1400" dirty="0">
                  <a:solidFill>
                    <a:schemeClr val="tx1"/>
                  </a:solidFill>
                </a:rPr>
                <a:t>, </a:t>
              </a:r>
              <a:r>
                <a:rPr lang="en-GB" sz="1400" dirty="0" err="1">
                  <a:solidFill>
                    <a:schemeClr val="tx1"/>
                  </a:solidFill>
                </a:rPr>
                <a:t>este</a:t>
              </a:r>
              <a:r>
                <a:rPr lang="en-GB" sz="1400" dirty="0">
                  <a:solidFill>
                    <a:schemeClr val="tx1"/>
                  </a:solidFill>
                </a:rPr>
                <a:t> </a:t>
              </a:r>
              <a:r>
                <a:rPr lang="en-GB" sz="1400" dirty="0" err="1">
                  <a:solidFill>
                    <a:schemeClr val="tx1"/>
                  </a:solidFill>
                </a:rPr>
                <a:t>suficient</a:t>
              </a:r>
              <a:r>
                <a:rPr lang="en-GB" sz="1400" dirty="0">
                  <a:solidFill>
                    <a:schemeClr val="tx1"/>
                  </a:solidFill>
                </a:rPr>
                <a:t> </a:t>
              </a:r>
              <a:r>
                <a:rPr lang="en-GB" sz="1400" dirty="0" err="1">
                  <a:solidFill>
                    <a:schemeClr val="tx1"/>
                  </a:solidFill>
                </a:rPr>
                <a:t>să</a:t>
              </a:r>
              <a:r>
                <a:rPr lang="en-GB" sz="1400" dirty="0">
                  <a:solidFill>
                    <a:schemeClr val="tx1"/>
                  </a:solidFill>
                </a:rPr>
                <a:t> </a:t>
              </a:r>
              <a:r>
                <a:rPr lang="en-GB" sz="1400" dirty="0" err="1">
                  <a:solidFill>
                    <a:schemeClr val="tx1"/>
                  </a:solidFill>
                </a:rPr>
                <a:t>rotiți</a:t>
              </a:r>
              <a:r>
                <a:rPr lang="en-GB" sz="1400" dirty="0">
                  <a:solidFill>
                    <a:schemeClr val="tx1"/>
                  </a:solidFill>
                </a:rPr>
                <a:t> </a:t>
              </a:r>
              <a:r>
                <a:rPr lang="en-GB" sz="1400" dirty="0" err="1">
                  <a:solidFill>
                    <a:schemeClr val="tx1"/>
                  </a:solidFill>
                </a:rPr>
                <a:t>mânerul</a:t>
              </a:r>
              <a:r>
                <a:rPr lang="en-GB" sz="1400" dirty="0">
                  <a:solidFill>
                    <a:schemeClr val="tx1"/>
                  </a:solidFill>
                </a:rPr>
                <a:t> </a:t>
              </a:r>
              <a:r>
                <a:rPr lang="en-GB" sz="1400" dirty="0" err="1">
                  <a:solidFill>
                    <a:schemeClr val="tx1"/>
                  </a:solidFill>
                </a:rPr>
                <a:t>înapoi</a:t>
              </a:r>
              <a:r>
                <a:rPr lang="en-GB" sz="1400" dirty="0">
                  <a:solidFill>
                    <a:schemeClr val="tx1"/>
                  </a:solidFill>
                </a:rPr>
                <a:t> cu 90 de grade.</a:t>
              </a:r>
            </a:p>
            <a:p>
              <a:endParaRPr lang="en-RO" sz="1400" dirty="0">
                <a:solidFill>
                  <a:schemeClr val="tx1"/>
                </a:solidFill>
              </a:endParaRPr>
            </a:p>
          </p:txBody>
        </p:sp>
        <p:sp>
          <p:nvSpPr>
            <p:cNvPr id="8" name="Rectangle 7">
              <a:extLst>
                <a:ext uri="{FF2B5EF4-FFF2-40B4-BE49-F238E27FC236}">
                  <a16:creationId xmlns:a16="http://schemas.microsoft.com/office/drawing/2014/main" id="{5BBFB885-7BEE-673D-F13C-6320C0671038}"/>
                </a:ext>
              </a:extLst>
            </p:cNvPr>
            <p:cNvSpPr/>
            <p:nvPr/>
          </p:nvSpPr>
          <p:spPr>
            <a:xfrm>
              <a:off x="5241032" y="1700808"/>
              <a:ext cx="2520280"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Comutator cu placi ceramice</a:t>
              </a:r>
              <a:r>
                <a:rPr lang="en-RO" sz="1400" dirty="0">
                  <a:solidFill>
                    <a:schemeClr val="tx1"/>
                  </a:solidFill>
                  <a:effectLst/>
                </a:rPr>
                <a:t> </a:t>
              </a:r>
              <a:endParaRPr lang="en-RO" sz="1400" dirty="0">
                <a:solidFill>
                  <a:schemeClr val="tx1"/>
                </a:solidFill>
              </a:endParaRPr>
            </a:p>
          </p:txBody>
        </p:sp>
        <p:sp>
          <p:nvSpPr>
            <p:cNvPr id="10" name="Rectangle 9">
              <a:extLst>
                <a:ext uri="{FF2B5EF4-FFF2-40B4-BE49-F238E27FC236}">
                  <a16:creationId xmlns:a16="http://schemas.microsoft.com/office/drawing/2014/main" id="{A0201509-EF1D-75F5-28BB-F04DDF675A45}"/>
                </a:ext>
              </a:extLst>
            </p:cNvPr>
            <p:cNvSpPr/>
            <p:nvPr/>
          </p:nvSpPr>
          <p:spPr>
            <a:xfrm>
              <a:off x="5241032" y="2420888"/>
              <a:ext cx="2448272" cy="864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dirty="0" err="1">
                  <a:solidFill>
                    <a:schemeClr val="tx1"/>
                  </a:solidFill>
                </a:rPr>
                <a:t>Comută</a:t>
              </a:r>
              <a:r>
                <a:rPr lang="en-GB" sz="1400" dirty="0">
                  <a:solidFill>
                    <a:schemeClr val="tx1"/>
                  </a:solidFill>
                </a:rPr>
                <a:t> </a:t>
              </a:r>
              <a:r>
                <a:rPr lang="en-GB" sz="1400" dirty="0" err="1">
                  <a:solidFill>
                    <a:schemeClr val="tx1"/>
                  </a:solidFill>
                </a:rPr>
                <a:t>jetul</a:t>
              </a:r>
              <a:r>
                <a:rPr lang="en-GB" sz="1400" dirty="0">
                  <a:solidFill>
                    <a:schemeClr val="tx1"/>
                  </a:solidFill>
                </a:rPr>
                <a:t> de </a:t>
              </a:r>
              <a:r>
                <a:rPr lang="en-GB" sz="1400" dirty="0" err="1">
                  <a:solidFill>
                    <a:schemeClr val="tx1"/>
                  </a:solidFill>
                </a:rPr>
                <a:t>apă</a:t>
              </a:r>
              <a:r>
                <a:rPr lang="en-GB" sz="1400" dirty="0">
                  <a:solidFill>
                    <a:schemeClr val="tx1"/>
                  </a:solidFill>
                </a:rPr>
                <a:t> </a:t>
              </a:r>
              <a:r>
                <a:rPr lang="en-GB" sz="1400" dirty="0" err="1">
                  <a:solidFill>
                    <a:schemeClr val="tx1"/>
                  </a:solidFill>
                </a:rPr>
                <a:t>între</a:t>
              </a:r>
              <a:r>
                <a:rPr lang="en-GB" sz="1400" dirty="0">
                  <a:solidFill>
                    <a:schemeClr val="tx1"/>
                  </a:solidFill>
                </a:rPr>
                <a:t> </a:t>
              </a:r>
              <a:r>
                <a:rPr lang="en-GB" sz="1400" dirty="0" err="1">
                  <a:solidFill>
                    <a:schemeClr val="tx1"/>
                  </a:solidFill>
                </a:rPr>
                <a:t>pipă</a:t>
              </a:r>
              <a:r>
                <a:rPr lang="en-GB" sz="1400" dirty="0">
                  <a:solidFill>
                    <a:schemeClr val="tx1"/>
                  </a:solidFill>
                </a:rPr>
                <a:t> </a:t>
              </a:r>
              <a:r>
                <a:rPr lang="en-GB" sz="1400" dirty="0" err="1">
                  <a:solidFill>
                    <a:schemeClr val="tx1"/>
                  </a:solidFill>
                </a:rPr>
                <a:t>și</a:t>
              </a:r>
              <a:r>
                <a:rPr lang="en-GB" sz="1400" dirty="0">
                  <a:solidFill>
                    <a:schemeClr val="tx1"/>
                  </a:solidFill>
                </a:rPr>
                <a:t> para de </a:t>
              </a:r>
              <a:r>
                <a:rPr lang="en-GB" sz="1400" dirty="0" err="1">
                  <a:solidFill>
                    <a:schemeClr val="tx1"/>
                  </a:solidFill>
                </a:rPr>
                <a:t>duș</a:t>
              </a:r>
              <a:r>
                <a:rPr lang="en-GB" sz="1400" dirty="0">
                  <a:solidFill>
                    <a:schemeClr val="tx1"/>
                  </a:solidFill>
                </a:rPr>
                <a:t> </a:t>
              </a:r>
              <a:r>
                <a:rPr lang="en-GB" sz="1400" dirty="0" err="1">
                  <a:solidFill>
                    <a:schemeClr val="tx1"/>
                  </a:solidFill>
                </a:rPr>
                <a:t>prin</a:t>
              </a:r>
              <a:r>
                <a:rPr lang="en-GB" sz="1400" dirty="0">
                  <a:solidFill>
                    <a:schemeClr val="tx1"/>
                  </a:solidFill>
                </a:rPr>
                <a:t> </a:t>
              </a:r>
              <a:r>
                <a:rPr lang="en-GB" sz="1400" dirty="0" err="1">
                  <a:solidFill>
                    <a:schemeClr val="tx1"/>
                  </a:solidFill>
                </a:rPr>
                <a:t>rotirea</a:t>
              </a:r>
              <a:r>
                <a:rPr lang="en-GB" sz="1400" dirty="0">
                  <a:solidFill>
                    <a:schemeClr val="tx1"/>
                  </a:solidFill>
                </a:rPr>
                <a:t> </a:t>
              </a:r>
              <a:r>
                <a:rPr lang="en-GB" sz="1400" dirty="0" err="1">
                  <a:solidFill>
                    <a:schemeClr val="tx1"/>
                  </a:solidFill>
                </a:rPr>
                <a:t>mânerului</a:t>
              </a:r>
              <a:r>
                <a:rPr lang="en-GB" sz="1400" dirty="0">
                  <a:solidFill>
                    <a:schemeClr val="tx1"/>
                  </a:solidFill>
                </a:rPr>
                <a:t> </a:t>
              </a:r>
              <a:endParaRPr lang="en-RO" sz="1400" dirty="0">
                <a:solidFill>
                  <a:schemeClr val="tx1"/>
                </a:solidFill>
              </a:endParaRPr>
            </a:p>
          </p:txBody>
        </p:sp>
        <p:sp>
          <p:nvSpPr>
            <p:cNvPr id="11" name="Rectangle 10">
              <a:extLst>
                <a:ext uri="{FF2B5EF4-FFF2-40B4-BE49-F238E27FC236}">
                  <a16:creationId xmlns:a16="http://schemas.microsoft.com/office/drawing/2014/main" id="{B934D640-5FAE-C8FC-6A9E-5C75E23C63AC}"/>
                </a:ext>
              </a:extLst>
            </p:cNvPr>
            <p:cNvSpPr/>
            <p:nvPr/>
          </p:nvSpPr>
          <p:spPr>
            <a:xfrm>
              <a:off x="5188624" y="3573016"/>
              <a:ext cx="4693374" cy="576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dirty="0" err="1">
                  <a:solidFill>
                    <a:schemeClr val="tx1"/>
                  </a:solidFill>
                </a:rPr>
                <a:t>Acest</a:t>
              </a:r>
              <a:r>
                <a:rPr lang="en-GB" sz="1400" dirty="0">
                  <a:solidFill>
                    <a:schemeClr val="tx1"/>
                  </a:solidFill>
                </a:rPr>
                <a:t> </a:t>
              </a:r>
              <a:r>
                <a:rPr lang="en-GB" sz="1400" dirty="0" err="1">
                  <a:solidFill>
                    <a:schemeClr val="tx1"/>
                  </a:solidFill>
                </a:rPr>
                <a:t>comutator</a:t>
              </a:r>
              <a:r>
                <a:rPr lang="en-GB" sz="1400" dirty="0">
                  <a:solidFill>
                    <a:schemeClr val="tx1"/>
                  </a:solidFill>
                </a:rPr>
                <a:t> </a:t>
              </a:r>
              <a:r>
                <a:rPr lang="en-GB" sz="1400" dirty="0" err="1">
                  <a:solidFill>
                    <a:schemeClr val="tx1"/>
                  </a:solidFill>
                </a:rPr>
                <a:t>este</a:t>
              </a:r>
              <a:r>
                <a:rPr lang="en-GB" sz="1400" dirty="0">
                  <a:solidFill>
                    <a:schemeClr val="tx1"/>
                  </a:solidFill>
                </a:rPr>
                <a:t> o </a:t>
              </a:r>
              <a:r>
                <a:rPr lang="en-GB" sz="1400" dirty="0" err="1">
                  <a:solidFill>
                    <a:schemeClr val="tx1"/>
                  </a:solidFill>
                </a:rPr>
                <a:t>versiune</a:t>
              </a:r>
              <a:r>
                <a:rPr lang="en-GB" sz="1400" dirty="0">
                  <a:solidFill>
                    <a:schemeClr val="tx1"/>
                  </a:solidFill>
                </a:rPr>
                <a:t> </a:t>
              </a:r>
              <a:r>
                <a:rPr lang="en-GB" sz="1400" dirty="0" err="1">
                  <a:solidFill>
                    <a:schemeClr val="tx1"/>
                  </a:solidFill>
                </a:rPr>
                <a:t>adaptată</a:t>
              </a:r>
              <a:r>
                <a:rPr lang="en-GB" sz="1400" dirty="0">
                  <a:solidFill>
                    <a:schemeClr val="tx1"/>
                  </a:solidFill>
                </a:rPr>
                <a:t> a </a:t>
              </a:r>
              <a:r>
                <a:rPr lang="en-GB" sz="1400" dirty="0" err="1">
                  <a:solidFill>
                    <a:schemeClr val="tx1"/>
                  </a:solidFill>
                </a:rPr>
                <a:t>cartușului</a:t>
              </a:r>
              <a:r>
                <a:rPr lang="en-GB" sz="1400" dirty="0">
                  <a:solidFill>
                    <a:schemeClr val="tx1"/>
                  </a:solidFill>
                </a:rPr>
                <a:t> cu </a:t>
              </a:r>
              <a:r>
                <a:rPr lang="en-GB" sz="1400" dirty="0" err="1">
                  <a:solidFill>
                    <a:schemeClr val="tx1"/>
                  </a:solidFill>
                </a:rPr>
                <a:t>plăcute</a:t>
              </a:r>
              <a:r>
                <a:rPr lang="en-GB" sz="1400" dirty="0">
                  <a:solidFill>
                    <a:schemeClr val="tx1"/>
                  </a:solidFill>
                </a:rPr>
                <a:t> </a:t>
              </a:r>
              <a:r>
                <a:rPr lang="en-GB" sz="1400" dirty="0" err="1">
                  <a:solidFill>
                    <a:schemeClr val="tx1"/>
                  </a:solidFill>
                </a:rPr>
                <a:t>ceramice</a:t>
              </a:r>
              <a:r>
                <a:rPr lang="en-GB" sz="1400" dirty="0">
                  <a:solidFill>
                    <a:schemeClr val="tx1"/>
                  </a:solidFill>
                </a:rPr>
                <a:t>. </a:t>
              </a:r>
              <a:r>
                <a:rPr lang="en-GB" sz="1400" dirty="0" err="1">
                  <a:solidFill>
                    <a:schemeClr val="tx1"/>
                  </a:solidFill>
                </a:rPr>
                <a:t>Prezența</a:t>
              </a:r>
              <a:r>
                <a:rPr lang="en-GB" sz="1400" dirty="0">
                  <a:solidFill>
                    <a:schemeClr val="tx1"/>
                  </a:solidFill>
                </a:rPr>
                <a:t> </a:t>
              </a:r>
              <a:r>
                <a:rPr lang="en-GB" sz="1400" dirty="0" err="1">
                  <a:solidFill>
                    <a:schemeClr val="tx1"/>
                  </a:solidFill>
                </a:rPr>
                <a:t>elementelor</a:t>
              </a:r>
              <a:r>
                <a:rPr lang="en-GB" sz="1400" dirty="0">
                  <a:solidFill>
                    <a:schemeClr val="tx1"/>
                  </a:solidFill>
                </a:rPr>
                <a:t> </a:t>
              </a:r>
              <a:r>
                <a:rPr lang="en-GB" sz="1400" dirty="0" err="1">
                  <a:solidFill>
                    <a:schemeClr val="tx1"/>
                  </a:solidFill>
                </a:rPr>
                <a:t>ceramice</a:t>
              </a:r>
              <a:r>
                <a:rPr lang="en-GB" sz="1400" dirty="0">
                  <a:solidFill>
                    <a:schemeClr val="tx1"/>
                  </a:solidFill>
                </a:rPr>
                <a:t> </a:t>
              </a:r>
              <a:r>
                <a:rPr lang="en-GB" sz="1400" dirty="0" err="1">
                  <a:solidFill>
                    <a:schemeClr val="tx1"/>
                  </a:solidFill>
                </a:rPr>
                <a:t>permite</a:t>
              </a:r>
              <a:r>
                <a:rPr lang="en-GB" sz="1400" dirty="0">
                  <a:solidFill>
                    <a:schemeClr val="tx1"/>
                  </a:solidFill>
                </a:rPr>
                <a:t> </a:t>
              </a:r>
              <a:r>
                <a:rPr lang="en-GB" sz="1400" dirty="0" err="1">
                  <a:solidFill>
                    <a:schemeClr val="tx1"/>
                  </a:solidFill>
                </a:rPr>
                <a:t>prelungirea</a:t>
              </a:r>
              <a:r>
                <a:rPr lang="en-GB" sz="1400" dirty="0">
                  <a:solidFill>
                    <a:schemeClr val="tx1"/>
                  </a:solidFill>
                </a:rPr>
                <a:t> </a:t>
              </a:r>
              <a:r>
                <a:rPr lang="en-GB" sz="1400" dirty="0" err="1">
                  <a:solidFill>
                    <a:schemeClr val="tx1"/>
                  </a:solidFill>
                </a:rPr>
                <a:t>semnificativă</a:t>
              </a:r>
              <a:r>
                <a:rPr lang="en-GB" sz="1400" dirty="0">
                  <a:solidFill>
                    <a:schemeClr val="tx1"/>
                  </a:solidFill>
                </a:rPr>
                <a:t> a </a:t>
              </a:r>
              <a:r>
                <a:rPr lang="en-GB" sz="1400" dirty="0" err="1">
                  <a:solidFill>
                    <a:schemeClr val="tx1"/>
                  </a:solidFill>
                </a:rPr>
                <a:t>duratei</a:t>
              </a:r>
              <a:r>
                <a:rPr lang="en-GB" sz="1400" dirty="0">
                  <a:solidFill>
                    <a:schemeClr val="tx1"/>
                  </a:solidFill>
                </a:rPr>
                <a:t> de </a:t>
              </a:r>
              <a:r>
                <a:rPr lang="en-GB" sz="1400" dirty="0" err="1">
                  <a:solidFill>
                    <a:schemeClr val="tx1"/>
                  </a:solidFill>
                </a:rPr>
                <a:t>viață</a:t>
              </a:r>
              <a:r>
                <a:rPr lang="en-GB" sz="1400" dirty="0">
                  <a:solidFill>
                    <a:schemeClr val="tx1"/>
                  </a:solidFill>
                </a:rPr>
                <a:t> a </a:t>
              </a:r>
              <a:r>
                <a:rPr lang="en-GB" sz="1400" dirty="0" err="1">
                  <a:solidFill>
                    <a:schemeClr val="tx1"/>
                  </a:solidFill>
                </a:rPr>
                <a:t>comutatorului</a:t>
              </a:r>
              <a:r>
                <a:rPr lang="en-GB" sz="1400" dirty="0">
                  <a:solidFill>
                    <a:schemeClr val="tx1"/>
                  </a:solidFill>
                </a:rPr>
                <a:t>.</a:t>
              </a:r>
              <a:endParaRPr lang="en-RO" sz="1400" dirty="0">
                <a:solidFill>
                  <a:schemeClr val="tx1"/>
                </a:solidFill>
              </a:endParaRPr>
            </a:p>
          </p:txBody>
        </p:sp>
        <p:sp>
          <p:nvSpPr>
            <p:cNvPr id="12" name="Rectangle 11">
              <a:extLst>
                <a:ext uri="{FF2B5EF4-FFF2-40B4-BE49-F238E27FC236}">
                  <a16:creationId xmlns:a16="http://schemas.microsoft.com/office/drawing/2014/main" id="{92304FCC-64F1-482A-D171-0A5A257AE00A}"/>
                </a:ext>
              </a:extLst>
            </p:cNvPr>
            <p:cNvSpPr/>
            <p:nvPr/>
          </p:nvSpPr>
          <p:spPr>
            <a:xfrm>
              <a:off x="5745088" y="4309840"/>
              <a:ext cx="3860380" cy="1639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dirty="0" err="1">
                  <a:solidFill>
                    <a:schemeClr val="tx1"/>
                  </a:solidFill>
                </a:rPr>
                <a:t>Rezistent</a:t>
              </a:r>
              <a:r>
                <a:rPr lang="en-GB" sz="1400" b="1" dirty="0">
                  <a:solidFill>
                    <a:schemeClr val="tx1"/>
                  </a:solidFill>
                </a:rPr>
                <a:t> la </a:t>
              </a:r>
              <a:r>
                <a:rPr lang="en-GB" sz="1400" b="1" dirty="0" err="1">
                  <a:solidFill>
                    <a:schemeClr val="tx1"/>
                  </a:solidFill>
                </a:rPr>
                <a:t>șocuri</a:t>
              </a:r>
              <a:r>
                <a:rPr lang="en-GB" sz="1400" b="1" dirty="0">
                  <a:solidFill>
                    <a:schemeClr val="tx1"/>
                  </a:solidFill>
                </a:rPr>
                <a:t> </a:t>
              </a:r>
              <a:r>
                <a:rPr lang="en-GB" sz="1400" b="1" dirty="0" err="1">
                  <a:solidFill>
                    <a:schemeClr val="tx1"/>
                  </a:solidFill>
                </a:rPr>
                <a:t>hidraulice</a:t>
              </a:r>
              <a:r>
                <a:rPr lang="en-GB" sz="1400" b="1" dirty="0">
                  <a:solidFill>
                    <a:schemeClr val="tx1"/>
                  </a:solidFill>
                </a:rPr>
                <a:t> </a:t>
              </a:r>
              <a:r>
                <a:rPr lang="en-GB" sz="1400" b="1" dirty="0" err="1">
                  <a:solidFill>
                    <a:schemeClr val="tx1"/>
                  </a:solidFill>
                </a:rPr>
                <a:t>în</a:t>
              </a:r>
              <a:r>
                <a:rPr lang="en-GB" sz="1400" b="1" dirty="0">
                  <a:solidFill>
                    <a:schemeClr val="tx1"/>
                  </a:solidFill>
                </a:rPr>
                <a:t> </a:t>
              </a:r>
              <a:r>
                <a:rPr lang="en-GB" sz="1400" b="1" dirty="0" err="1">
                  <a:solidFill>
                    <a:schemeClr val="tx1"/>
                  </a:solidFill>
                </a:rPr>
                <a:t>momentul</a:t>
              </a:r>
              <a:r>
                <a:rPr lang="en-GB" sz="1400" b="1" dirty="0">
                  <a:solidFill>
                    <a:schemeClr val="tx1"/>
                  </a:solidFill>
                </a:rPr>
                <a:t>  </a:t>
              </a:r>
              <a:r>
                <a:rPr lang="en-GB" sz="1400" b="1" dirty="0" err="1">
                  <a:solidFill>
                    <a:schemeClr val="tx1"/>
                  </a:solidFill>
                </a:rPr>
                <a:t>comutării</a:t>
              </a:r>
              <a:r>
                <a:rPr lang="en-GB" sz="1400" b="1" dirty="0">
                  <a:solidFill>
                    <a:schemeClr val="tx1"/>
                  </a:solidFill>
                </a:rPr>
                <a:t>  </a:t>
              </a:r>
              <a:r>
                <a:rPr lang="en-GB" sz="1400" b="1" dirty="0" err="1">
                  <a:solidFill>
                    <a:schemeClr val="tx1"/>
                  </a:solidFill>
                </a:rPr>
                <a:t>jetului</a:t>
              </a:r>
              <a:r>
                <a:rPr lang="en-GB" sz="1400" b="1" dirty="0">
                  <a:solidFill>
                    <a:schemeClr val="tx1"/>
                  </a:solidFill>
                </a:rPr>
                <a:t> de </a:t>
              </a:r>
              <a:r>
                <a:rPr lang="en-GB" sz="1400" b="1" dirty="0" err="1">
                  <a:solidFill>
                    <a:schemeClr val="tx1"/>
                  </a:solidFill>
                </a:rPr>
                <a:t>apă</a:t>
              </a:r>
              <a:endParaRPr lang="en-GB" sz="1400" b="1" dirty="0">
                <a:solidFill>
                  <a:schemeClr val="tx1"/>
                </a:solidFill>
              </a:endParaRPr>
            </a:p>
            <a:p>
              <a:endParaRPr lang="en-GB" sz="1400" b="1" dirty="0">
                <a:solidFill>
                  <a:schemeClr val="tx1"/>
                </a:solidFill>
              </a:endParaRPr>
            </a:p>
            <a:p>
              <a:r>
                <a:rPr lang="en-GB" sz="1400" b="1" dirty="0" err="1">
                  <a:solidFill>
                    <a:schemeClr val="tx1"/>
                  </a:solidFill>
                </a:rPr>
                <a:t>Asigură</a:t>
              </a:r>
              <a:r>
                <a:rPr lang="en-GB" sz="1400" b="1" dirty="0">
                  <a:solidFill>
                    <a:schemeClr val="tx1"/>
                  </a:solidFill>
                </a:rPr>
                <a:t> </a:t>
              </a:r>
              <a:r>
                <a:rPr lang="en-GB" sz="1400" b="1" dirty="0" err="1">
                  <a:solidFill>
                    <a:schemeClr val="tx1"/>
                  </a:solidFill>
                </a:rPr>
                <a:t>comutarea</a:t>
              </a:r>
              <a:r>
                <a:rPr lang="en-GB" sz="1400" b="1" dirty="0">
                  <a:solidFill>
                    <a:schemeClr val="tx1"/>
                  </a:solidFill>
                </a:rPr>
                <a:t> </a:t>
              </a:r>
              <a:r>
                <a:rPr lang="en-GB" sz="1400" b="1" dirty="0" err="1">
                  <a:solidFill>
                    <a:schemeClr val="tx1"/>
                  </a:solidFill>
                </a:rPr>
                <a:t>lină</a:t>
              </a:r>
              <a:r>
                <a:rPr lang="en-GB" sz="1400" b="1" dirty="0">
                  <a:solidFill>
                    <a:schemeClr val="tx1"/>
                  </a:solidFill>
                </a:rPr>
                <a:t> a </a:t>
              </a:r>
              <a:r>
                <a:rPr lang="en-GB" sz="1400" b="1" dirty="0" err="1">
                  <a:solidFill>
                    <a:schemeClr val="tx1"/>
                  </a:solidFill>
                </a:rPr>
                <a:t>apei</a:t>
              </a:r>
              <a:r>
                <a:rPr lang="en-GB" sz="1400" b="1" dirty="0">
                  <a:solidFill>
                    <a:schemeClr val="tx1"/>
                  </a:solidFill>
                </a:rPr>
                <a:t>, </a:t>
              </a:r>
              <a:r>
                <a:rPr lang="en-GB" sz="1400" b="1" dirty="0" err="1">
                  <a:solidFill>
                    <a:schemeClr val="tx1"/>
                  </a:solidFill>
                </a:rPr>
                <a:t>datorită</a:t>
              </a:r>
              <a:r>
                <a:rPr lang="en-GB" sz="1400" b="1" dirty="0">
                  <a:solidFill>
                    <a:schemeClr val="tx1"/>
                  </a:solidFill>
                </a:rPr>
                <a:t> </a:t>
              </a:r>
              <a:r>
                <a:rPr lang="en-GB" sz="1400" b="1" dirty="0" err="1">
                  <a:solidFill>
                    <a:schemeClr val="tx1"/>
                  </a:solidFill>
                </a:rPr>
                <a:t>unghiului</a:t>
              </a:r>
              <a:r>
                <a:rPr lang="en-GB" sz="1400" b="1" dirty="0">
                  <a:solidFill>
                    <a:schemeClr val="tx1"/>
                  </a:solidFill>
                </a:rPr>
                <a:t> de </a:t>
              </a:r>
              <a:r>
                <a:rPr lang="en-GB" sz="1400" b="1" dirty="0" err="1">
                  <a:solidFill>
                    <a:schemeClr val="tx1"/>
                  </a:solidFill>
                </a:rPr>
                <a:t>rotație</a:t>
              </a:r>
              <a:r>
                <a:rPr lang="en-GB" sz="1400" b="1" dirty="0">
                  <a:solidFill>
                    <a:schemeClr val="tx1"/>
                  </a:solidFill>
                </a:rPr>
                <a:t> de 180 de grade</a:t>
              </a:r>
            </a:p>
            <a:p>
              <a:endParaRPr lang="en-GB" sz="1400" b="1" dirty="0">
                <a:solidFill>
                  <a:schemeClr val="tx1"/>
                </a:solidFill>
              </a:endParaRPr>
            </a:p>
            <a:p>
              <a:r>
                <a:rPr lang="en-GB" sz="1400" b="1" dirty="0">
                  <a:solidFill>
                    <a:schemeClr val="tx1"/>
                  </a:solidFill>
                </a:rPr>
                <a:t>Are </a:t>
              </a:r>
              <a:r>
                <a:rPr lang="en-GB" sz="1400" b="1" dirty="0" err="1">
                  <a:solidFill>
                    <a:schemeClr val="tx1"/>
                  </a:solidFill>
                </a:rPr>
                <a:t>elementele</a:t>
              </a:r>
              <a:r>
                <a:rPr lang="en-GB" sz="1400" b="1" dirty="0">
                  <a:solidFill>
                    <a:schemeClr val="tx1"/>
                  </a:solidFill>
                </a:rPr>
                <a:t> constructive bine </a:t>
              </a:r>
              <a:r>
                <a:rPr lang="en-GB" sz="1400" b="1" dirty="0" err="1">
                  <a:solidFill>
                    <a:schemeClr val="tx1"/>
                  </a:solidFill>
                </a:rPr>
                <a:t>gândite</a:t>
              </a:r>
              <a:r>
                <a:rPr lang="en-GB" sz="1400" b="1" dirty="0">
                  <a:solidFill>
                    <a:schemeClr val="tx1"/>
                  </a:solidFill>
                </a:rPr>
                <a:t>: </a:t>
              </a:r>
              <a:r>
                <a:rPr lang="en-GB" sz="1400" b="1" dirty="0" err="1">
                  <a:solidFill>
                    <a:schemeClr val="tx1"/>
                  </a:solidFill>
                </a:rPr>
                <a:t>durata</a:t>
              </a:r>
              <a:r>
                <a:rPr lang="en-GB" sz="1400" b="1" dirty="0">
                  <a:solidFill>
                    <a:schemeClr val="tx1"/>
                  </a:solidFill>
                </a:rPr>
                <a:t> de </a:t>
              </a:r>
              <a:r>
                <a:rPr lang="en-GB" sz="1400" b="1" dirty="0" err="1">
                  <a:solidFill>
                    <a:schemeClr val="tx1"/>
                  </a:solidFill>
                </a:rPr>
                <a:t>viață</a:t>
              </a:r>
              <a:r>
                <a:rPr lang="en-GB" sz="1400" b="1" dirty="0">
                  <a:solidFill>
                    <a:schemeClr val="tx1"/>
                  </a:solidFill>
                </a:rPr>
                <a:t> de </a:t>
              </a:r>
              <a:r>
                <a:rPr lang="en-GB" sz="1400" b="1" dirty="0" err="1">
                  <a:solidFill>
                    <a:schemeClr val="tx1"/>
                  </a:solidFill>
                </a:rPr>
                <a:t>peste</a:t>
              </a:r>
              <a:r>
                <a:rPr lang="en-GB" sz="1400" b="1" dirty="0">
                  <a:solidFill>
                    <a:schemeClr val="tx1"/>
                  </a:solidFill>
                </a:rPr>
                <a:t> 150.000 de </a:t>
              </a:r>
              <a:r>
                <a:rPr lang="en-GB" sz="1400" b="1" dirty="0" err="1">
                  <a:solidFill>
                    <a:schemeClr val="tx1"/>
                  </a:solidFill>
                </a:rPr>
                <a:t>cicluri</a:t>
              </a:r>
              <a:r>
                <a:rPr lang="en-GB" sz="1400" b="1" dirty="0">
                  <a:solidFill>
                    <a:schemeClr val="tx1"/>
                  </a:solidFill>
                </a:rPr>
                <a:t>!</a:t>
              </a:r>
            </a:p>
          </p:txBody>
        </p:sp>
      </p:grpSp>
    </p:spTree>
    <p:extLst>
      <p:ext uri="{BB962C8B-B14F-4D97-AF65-F5344CB8AC3E}">
        <p14:creationId xmlns:p14="http://schemas.microsoft.com/office/powerpoint/2010/main" val="1325081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BC760-FC0F-A5C5-84D1-FC0680833181}"/>
            </a:ext>
          </a:extLst>
        </p:cNvPr>
        <p:cNvGrpSpPr/>
        <p:nvPr/>
      </p:nvGrpSpPr>
      <p:grpSpPr>
        <a:xfrm>
          <a:off x="0" y="0"/>
          <a:ext cx="0" cy="0"/>
          <a:chOff x="0" y="0"/>
          <a:chExt cx="0" cy="0"/>
        </a:xfrm>
      </p:grpSpPr>
      <p:pic>
        <p:nvPicPr>
          <p:cNvPr id="2" name="Picture 1" descr="A black and blue text&#10;&#10;Description automatically generated">
            <a:extLst>
              <a:ext uri="{FF2B5EF4-FFF2-40B4-BE49-F238E27FC236}">
                <a16:creationId xmlns:a16="http://schemas.microsoft.com/office/drawing/2014/main" id="{DFE0C47A-3024-9945-5279-BEC7F8018F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sp>
        <p:nvSpPr>
          <p:cNvPr id="9" name="TextBox 8">
            <a:extLst>
              <a:ext uri="{FF2B5EF4-FFF2-40B4-BE49-F238E27FC236}">
                <a16:creationId xmlns:a16="http://schemas.microsoft.com/office/drawing/2014/main" id="{CBD21167-195C-9AB2-AE85-02D381CF3321}"/>
              </a:ext>
            </a:extLst>
          </p:cNvPr>
          <p:cNvSpPr txBox="1"/>
          <p:nvPr/>
        </p:nvSpPr>
        <p:spPr>
          <a:xfrm>
            <a:off x="5816285" y="107340"/>
            <a:ext cx="3816424" cy="369332"/>
          </a:xfrm>
          <a:prstGeom prst="rect">
            <a:avLst/>
          </a:prstGeom>
          <a:noFill/>
        </p:spPr>
        <p:txBody>
          <a:bodyPr wrap="square" rtlCol="0">
            <a:spAutoFit/>
          </a:bodyPr>
          <a:lstStyle/>
          <a:p>
            <a:pPr algn="r"/>
            <a:r>
              <a:rPr lang="en-GB" dirty="0" err="1"/>
              <a:t>Types of switch-diverters</a:t>
            </a:r>
            <a:endParaRPr lang="en-GB" dirty="0"/>
          </a:p>
        </p:txBody>
      </p:sp>
      <p:grpSp>
        <p:nvGrpSpPr>
          <p:cNvPr id="14" name="Group 13">
            <a:extLst>
              <a:ext uri="{FF2B5EF4-FFF2-40B4-BE49-F238E27FC236}">
                <a16:creationId xmlns:a16="http://schemas.microsoft.com/office/drawing/2014/main" id="{370EAFA0-863C-FB10-4C1B-A9360D11F204}"/>
              </a:ext>
            </a:extLst>
          </p:cNvPr>
          <p:cNvGrpSpPr/>
          <p:nvPr/>
        </p:nvGrpSpPr>
        <p:grpSpPr>
          <a:xfrm>
            <a:off x="158371" y="1412776"/>
            <a:ext cx="9563951" cy="4550145"/>
            <a:chOff x="158371" y="1628800"/>
            <a:chExt cx="9563951" cy="4550145"/>
          </a:xfrm>
        </p:grpSpPr>
        <p:pic>
          <p:nvPicPr>
            <p:cNvPr id="15" name="Рисунок 4">
              <a:extLst>
                <a:ext uri="{FF2B5EF4-FFF2-40B4-BE49-F238E27FC236}">
                  <a16:creationId xmlns:a16="http://schemas.microsoft.com/office/drawing/2014/main" id="{B51E7500-B86C-EB38-B563-C13CC106F444}"/>
                </a:ext>
              </a:extLst>
            </p:cNvPr>
            <p:cNvPicPr>
              <a:picLocks noChangeAspect="1"/>
            </p:cNvPicPr>
            <p:nvPr/>
          </p:nvPicPr>
          <p:blipFill>
            <a:blip r:embed="rId4"/>
            <a:stretch>
              <a:fillRect/>
            </a:stretch>
          </p:blipFill>
          <p:spPr>
            <a:xfrm>
              <a:off x="160810" y="1628800"/>
              <a:ext cx="9561512" cy="4550145"/>
            </a:xfrm>
            <a:prstGeom prst="rect">
              <a:avLst/>
            </a:prstGeom>
          </p:spPr>
        </p:pic>
        <p:sp>
          <p:nvSpPr>
            <p:cNvPr id="16" name="Rectangle 15">
              <a:extLst>
                <a:ext uri="{FF2B5EF4-FFF2-40B4-BE49-F238E27FC236}">
                  <a16:creationId xmlns:a16="http://schemas.microsoft.com/office/drawing/2014/main" id="{ABA9BC12-D37A-23CC-B3C0-2D3EEF6ECCCD}"/>
                </a:ext>
              </a:extLst>
            </p:cNvPr>
            <p:cNvSpPr/>
            <p:nvPr/>
          </p:nvSpPr>
          <p:spPr>
            <a:xfrm>
              <a:off x="158371" y="1772816"/>
              <a:ext cx="2343918"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Comutator cu buton      (apasă-comută)</a:t>
              </a:r>
              <a:endParaRPr lang="en-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B2B14CD1-E975-E9E7-5307-0200938D9F14}"/>
                </a:ext>
              </a:extLst>
            </p:cNvPr>
            <p:cNvSpPr/>
            <p:nvPr/>
          </p:nvSpPr>
          <p:spPr>
            <a:xfrm>
              <a:off x="158371" y="2420888"/>
              <a:ext cx="2346357"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Comută jetul de apă de la pipă spre para de duș printr-o simplă apăsare a butonului.</a:t>
              </a:r>
              <a:endParaRPr lang="en-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B4722B5E-89F5-7374-E189-3F4676B56E1D}"/>
                </a:ext>
              </a:extLst>
            </p:cNvPr>
            <p:cNvSpPr/>
            <p:nvPr/>
          </p:nvSpPr>
          <p:spPr>
            <a:xfrm>
              <a:off x="183678" y="3645024"/>
              <a:ext cx="4553298"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Pornirea jetului de apă prin pipă  -   se apasă din nou butonul.</a:t>
              </a:r>
              <a:endParaRPr lang="en-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972D1DE9-A64E-2392-43E1-6BA39477F84D}"/>
                </a:ext>
              </a:extLst>
            </p:cNvPr>
            <p:cNvPicPr>
              <a:picLocks noChangeAspect="1"/>
            </p:cNvPicPr>
            <p:nvPr/>
          </p:nvPicPr>
          <p:blipFill rotWithShape="1">
            <a:blip r:embed="rId5"/>
            <a:srcRect l="19760"/>
            <a:stretch/>
          </p:blipFill>
          <p:spPr>
            <a:xfrm>
              <a:off x="591584" y="4262465"/>
              <a:ext cx="3821410" cy="1727200"/>
            </a:xfrm>
            <a:prstGeom prst="rect">
              <a:avLst/>
            </a:prstGeom>
          </p:spPr>
        </p:pic>
        <p:sp>
          <p:nvSpPr>
            <p:cNvPr id="20" name="Rectangle 19">
              <a:extLst>
                <a:ext uri="{FF2B5EF4-FFF2-40B4-BE49-F238E27FC236}">
                  <a16:creationId xmlns:a16="http://schemas.microsoft.com/office/drawing/2014/main" id="{DF99D2AE-34A5-B3DA-A26F-31019F439A3E}"/>
                </a:ext>
              </a:extLst>
            </p:cNvPr>
            <p:cNvSpPr/>
            <p:nvPr/>
          </p:nvSpPr>
          <p:spPr>
            <a:xfrm>
              <a:off x="5025008" y="1769995"/>
              <a:ext cx="1368152"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Comutator rotativ </a:t>
              </a:r>
              <a:endParaRPr lang="en-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03D28B0D-CA0F-D745-289E-C307AAFE069F}"/>
                </a:ext>
              </a:extLst>
            </p:cNvPr>
            <p:cNvSpPr/>
            <p:nvPr/>
          </p:nvSpPr>
          <p:spPr>
            <a:xfrm>
              <a:off x="5025008" y="2420888"/>
              <a:ext cx="2304256" cy="100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Comută jetul de apă între pipă și para de duș prin rotirea </a:t>
              </a:r>
              <a:r>
                <a:rPr lang="ro-RO" sz="1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parghiei</a:t>
              </a:r>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C18F7A0A-F0C3-5259-69E6-28CF47A5728B}"/>
                </a:ext>
              </a:extLst>
            </p:cNvPr>
            <p:cNvSpPr/>
            <p:nvPr/>
          </p:nvSpPr>
          <p:spPr>
            <a:xfrm>
              <a:off x="5025008" y="3655657"/>
              <a:ext cx="4697314" cy="8640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ro-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Comutatorul excentric sau un comutatorul rotativ este compus din două elemente de alamă: un adaptor excentric (pe care se fixează un mâner) și o tijă centrală, care se deplasează în interiorul corpului bateriei, deschizând  mișcarea apei într-una din direcții.</a:t>
              </a:r>
              <a:endParaRPr lang="en-RO"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0146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6D8BD3-B660-00DD-DCC3-DB0311E7C323}"/>
              </a:ext>
            </a:extLst>
          </p:cNvPr>
          <p:cNvSpPr>
            <a:spLocks noChangeArrowheads="1"/>
          </p:cNvSpPr>
          <p:nvPr/>
        </p:nvSpPr>
        <p:spPr bwMode="auto">
          <a:xfrm>
            <a:off x="848542" y="842229"/>
            <a:ext cx="748883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RO" altLang="en-RO" b="1" i="0" u="none" strike="noStrike" cap="none" normalizeH="0" baseline="0" dirty="0">
                <a:ln>
                  <a:noFill/>
                </a:ln>
                <a:solidFill>
                  <a:srgbClr val="1F497D"/>
                </a:solidFill>
                <a:effectLst/>
              </a:rPr>
              <a:t>MAXISHOP Europe SRL</a:t>
            </a:r>
            <a:endParaRPr kumimoji="0" lang="en-RO" altLang="en-RO"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RO" altLang="en-RO" b="1" i="0" u="none" strike="noStrike" cap="none" normalizeH="0" baseline="0" dirty="0">
                <a:ln>
                  <a:noFill/>
                </a:ln>
                <a:solidFill>
                  <a:srgbClr val="1F497D"/>
                </a:solidFill>
                <a:effectLst/>
                <a:cs typeface="Arial" panose="020B0604020202020204" pitchFamily="34" charset="0"/>
              </a:rPr>
              <a:t> </a:t>
            </a:r>
            <a:endParaRPr kumimoji="0" lang="en-RO" altLang="en-RO"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RO" altLang="en-RO" b="0" i="0" u="none" strike="noStrike" cap="none" normalizeH="0" baseline="0" dirty="0">
                <a:ln>
                  <a:noFill/>
                </a:ln>
                <a:solidFill>
                  <a:srgbClr val="1F497D"/>
                </a:solidFill>
                <a:effectLst/>
                <a:cs typeface="Arial" panose="020B0604020202020204" pitchFamily="34" charset="0"/>
              </a:rPr>
              <a:t>Official importer and distributor of</a:t>
            </a:r>
            <a:endParaRPr kumimoji="0" lang="en-RO" altLang="en-RO"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RO" altLang="en-RO" b="0" i="0" u="none" strike="noStrike" cap="none" normalizeH="0" baseline="0" dirty="0">
                <a:ln>
                  <a:noFill/>
                </a:ln>
                <a:solidFill>
                  <a:srgbClr val="212121"/>
                </a:solidFill>
                <a:effectLst/>
                <a:latin typeface="Segoe UI" panose="020B0502040204020203" pitchFamily="34" charset="0"/>
              </a:rPr>
              <a:t> </a:t>
            </a:r>
            <a:endParaRPr kumimoji="0" lang="en-RO" altLang="en-RO"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RO" altLang="en-RO" b="0" i="0" u="none" strike="noStrike" cap="none" normalizeH="0" baseline="0" dirty="0">
                <a:ln>
                  <a:noFill/>
                </a:ln>
                <a:solidFill>
                  <a:srgbClr val="000000"/>
                </a:solidFill>
                <a:effectLst/>
                <a:latin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RO" altLang="en-RO"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RO" altLang="en-RO"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RO" altLang="en-RO" dirty="0">
              <a:solidFill>
                <a:srgbClr val="000000"/>
              </a:solidFill>
              <a:latin typeface="Calibri" panose="020F0502020204030204" pitchFamily="34" charset="0"/>
            </a:endParaRPr>
          </a:p>
          <a:p>
            <a:r>
              <a:rPr lang="en-RO" altLang="en-RO" dirty="0">
                <a:solidFill>
                  <a:srgbClr val="1F497D"/>
                </a:solidFill>
                <a:cs typeface="Arial" panose="020B0604020202020204" pitchFamily="34" charset="0"/>
              </a:rPr>
              <a:t>Address: Malešická 2855/2b, Žižkov, 130 00 Praha 3, Czech Republic</a:t>
            </a:r>
          </a:p>
          <a:p>
            <a:pPr marL="0" marR="0" lvl="0" indent="0" algn="l" defTabSz="914400" rtl="0" eaLnBrk="0" fontAlgn="base" latinLnBrk="0" hangingPunct="0">
              <a:lnSpc>
                <a:spcPct val="100000"/>
              </a:lnSpc>
              <a:spcBef>
                <a:spcPct val="0"/>
              </a:spcBef>
              <a:spcAft>
                <a:spcPct val="0"/>
              </a:spcAft>
              <a:buClrTx/>
              <a:buSzTx/>
              <a:buFontTx/>
              <a:buNone/>
              <a:tabLst/>
            </a:pPr>
            <a:r>
              <a:rPr kumimoji="0" lang="en-RO" altLang="en-RO" b="0" i="0" u="none" strike="noStrike" cap="none" normalizeH="0" baseline="0" dirty="0">
                <a:ln>
                  <a:noFill/>
                </a:ln>
                <a:solidFill>
                  <a:srgbClr val="212121"/>
                </a:solidFill>
                <a:effectLst/>
                <a:latin typeface="Segoe UI" panose="020B0502040204020203" pitchFamily="34" charset="0"/>
              </a:rPr>
              <a:t> </a:t>
            </a:r>
            <a:endParaRPr kumimoji="0" lang="en-RO" altLang="en-RO"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RO" altLang="en-RO" b="0" i="0" u="none" strike="noStrike" cap="none" normalizeH="0" baseline="0" dirty="0">
                <a:ln>
                  <a:noFill/>
                </a:ln>
                <a:solidFill>
                  <a:srgbClr val="1F497D"/>
                </a:solidFill>
                <a:effectLst/>
                <a:cs typeface="Arial" panose="020B0604020202020204" pitchFamily="34" charset="0"/>
              </a:rPr>
              <a:t>Warehouse: Popesti Leordeni, Sos. Oltenitei 202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RO" altLang="en-RO"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RO" altLang="en-RO" dirty="0">
                <a:solidFill>
                  <a:srgbClr val="1F497D"/>
                </a:solidFill>
                <a:cs typeface="Arial" panose="020B0604020202020204" pitchFamily="34" charset="0"/>
              </a:rPr>
              <a:t>Mobile:​ +40 733 521 582 Alex</a:t>
            </a:r>
          </a:p>
          <a:p>
            <a:pPr marL="0" marR="0" lvl="0" indent="0" algn="l" defTabSz="914400" rtl="0" eaLnBrk="0" fontAlgn="base" latinLnBrk="0" hangingPunct="0">
              <a:lnSpc>
                <a:spcPct val="100000"/>
              </a:lnSpc>
              <a:spcBef>
                <a:spcPct val="0"/>
              </a:spcBef>
              <a:spcAft>
                <a:spcPct val="0"/>
              </a:spcAft>
              <a:buClrTx/>
              <a:buSzTx/>
              <a:buFontTx/>
              <a:buNone/>
              <a:tabLst/>
            </a:pPr>
            <a:endParaRPr lang="en-RO" dirty="0">
              <a:solidFill>
                <a:srgbClr val="1F497D"/>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RO" b="0" i="0" u="none" strike="noStrike" dirty="0">
              <a:solidFill>
                <a:srgbClr val="1F497D"/>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RO" altLang="en-RO" cap="none" normalizeH="0" baseline="0" dirty="0">
              <a:ln>
                <a:noFill/>
              </a:ln>
              <a:solidFill>
                <a:srgbClr val="1F497D"/>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lang="en-RO" altLang="en-RO" b="0" i="0" u="none" strike="noStrike" dirty="0">
                <a:solidFill>
                  <a:srgbClr val="1F497D"/>
                </a:solidFill>
                <a:effectLst/>
              </a:rPr>
              <a:t>E-mail: vanzari@sanitare-online.ro</a:t>
            </a:r>
          </a:p>
          <a:p>
            <a:endParaRPr lang="en-RO" altLang="en-RO" dirty="0">
              <a:solidFill>
                <a:srgbClr val="1F497D"/>
              </a:solidFill>
              <a:latin typeface="Calibri" panose="020F0502020204030204" pitchFamily="34" charset="0"/>
            </a:endParaRPr>
          </a:p>
          <a:p>
            <a:r>
              <a:rPr lang="en-RO" altLang="en-RO" dirty="0">
                <a:solidFill>
                  <a:srgbClr val="1F497D"/>
                </a:solidFill>
                <a:latin typeface="Calibri" panose="020F0502020204030204" pitchFamily="34" charset="0"/>
              </a:rPr>
              <a:t>Web: www.sanitare-online.ro</a:t>
            </a:r>
            <a:endParaRPr lang="en-RO" altLang="en-RO" dirty="0"/>
          </a:p>
        </p:txBody>
      </p:sp>
      <p:pic>
        <p:nvPicPr>
          <p:cNvPr id="1026" name="Picture 2" descr="D1S14Zq5pNDrAAAAAElFTkSuQmCC">
            <a:extLst>
              <a:ext uri="{FF2B5EF4-FFF2-40B4-BE49-F238E27FC236}">
                <a16:creationId xmlns:a16="http://schemas.microsoft.com/office/drawing/2014/main" id="{1604EB7A-A9A8-3B75-60C3-06958AD40E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0573" y="1988840"/>
            <a:ext cx="2520280" cy="7560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blue text&#10;&#10;Description automatically generated">
            <a:extLst>
              <a:ext uri="{FF2B5EF4-FFF2-40B4-BE49-F238E27FC236}">
                <a16:creationId xmlns:a16="http://schemas.microsoft.com/office/drawing/2014/main" id="{8F58BF6E-B876-A882-952D-9BC257CDE4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sp>
        <p:nvSpPr>
          <p:cNvPr id="4" name="TextBox 3">
            <a:extLst>
              <a:ext uri="{FF2B5EF4-FFF2-40B4-BE49-F238E27FC236}">
                <a16:creationId xmlns:a16="http://schemas.microsoft.com/office/drawing/2014/main" id="{FAED9367-81A9-CEF2-3DFF-B8E6DC9CE69A}"/>
              </a:ext>
            </a:extLst>
          </p:cNvPr>
          <p:cNvSpPr txBox="1"/>
          <p:nvPr/>
        </p:nvSpPr>
        <p:spPr>
          <a:xfrm>
            <a:off x="5816285" y="107340"/>
            <a:ext cx="3816424" cy="369332"/>
          </a:xfrm>
          <a:prstGeom prst="rect">
            <a:avLst/>
          </a:prstGeom>
          <a:noFill/>
        </p:spPr>
        <p:txBody>
          <a:bodyPr wrap="square" rtlCol="0">
            <a:spAutoFit/>
          </a:bodyPr>
          <a:lstStyle/>
          <a:p>
            <a:pPr algn="r"/>
            <a:r>
              <a:rPr lang="en-RO" dirty="0"/>
              <a:t>Contacts</a:t>
            </a:r>
          </a:p>
        </p:txBody>
      </p:sp>
      <p:sp>
        <p:nvSpPr>
          <p:cNvPr id="6" name="Rectangle 5">
            <a:extLst>
              <a:ext uri="{FF2B5EF4-FFF2-40B4-BE49-F238E27FC236}">
                <a16:creationId xmlns:a16="http://schemas.microsoft.com/office/drawing/2014/main" id="{66FE5D39-3335-BC7A-2B06-CE9445770D37}"/>
              </a:ext>
            </a:extLst>
          </p:cNvPr>
          <p:cNvSpPr/>
          <p:nvPr/>
        </p:nvSpPr>
        <p:spPr>
          <a:xfrm>
            <a:off x="1777406" y="4653136"/>
            <a:ext cx="3168352"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O"/>
          </a:p>
        </p:txBody>
      </p:sp>
    </p:spTree>
    <p:extLst>
      <p:ext uri="{BB962C8B-B14F-4D97-AF65-F5344CB8AC3E}">
        <p14:creationId xmlns:p14="http://schemas.microsoft.com/office/powerpoint/2010/main" val="2876813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66529-5EE0-C466-0EF1-9BE2216AE291}"/>
            </a:ext>
          </a:extLst>
        </p:cNvPr>
        <p:cNvGrpSpPr/>
        <p:nvPr/>
      </p:nvGrpSpPr>
      <p:grpSpPr>
        <a:xfrm>
          <a:off x="0" y="0"/>
          <a:ext cx="0" cy="0"/>
          <a:chOff x="0" y="0"/>
          <a:chExt cx="0" cy="0"/>
        </a:xfrm>
      </p:grpSpPr>
      <p:pic>
        <p:nvPicPr>
          <p:cNvPr id="16" name="图片 1" descr="/private/var/folders/v7/blf7bmhs5d77yqkpqwk00vjw0000gn/T/com.kingsoft.wpsoffice.mac/picturecompress_20240222124710/output_1.pngoutput_1">
            <a:extLst>
              <a:ext uri="{FF2B5EF4-FFF2-40B4-BE49-F238E27FC236}">
                <a16:creationId xmlns:a16="http://schemas.microsoft.com/office/drawing/2014/main" id="{391542C1-F206-0A06-138B-AF1C5196DE41}"/>
              </a:ext>
            </a:extLst>
          </p:cNvPr>
          <p:cNvPicPr>
            <a:picLocks noChangeAspect="1"/>
          </p:cNvPicPr>
          <p:nvPr>
            <p:custDataLst>
              <p:tags r:id="rId1"/>
            </p:custDataLst>
          </p:nvPr>
        </p:nvPicPr>
        <p:blipFill>
          <a:blip r:embed="rId4">
            <a:alphaModFix amt="20000"/>
            <a:extLst>
              <a:ext uri="{BEBA8EAE-BF5A-486C-A8C5-ECC9F3942E4B}">
                <a14:imgProps xmlns:a14="http://schemas.microsoft.com/office/drawing/2010/main">
                  <a14:imgLayer r:embed="rId5">
                    <a14:imgEffect>
                      <a14:artisticPencilSketch/>
                    </a14:imgEffect>
                    <a14:imgEffect>
                      <a14:brightnessContrast bright="40000" contrast="-40000"/>
                    </a14:imgEffect>
                  </a14:imgLayer>
                </a14:imgProps>
              </a:ext>
            </a:extLst>
          </a:blip>
          <a:stretch>
            <a:fillRect/>
          </a:stretch>
        </p:blipFill>
        <p:spPr>
          <a:xfrm>
            <a:off x="-8534" y="642936"/>
            <a:ext cx="9914534" cy="6227639"/>
          </a:xfrm>
          <a:prstGeom prst="rect">
            <a:avLst/>
          </a:prstGeom>
        </p:spPr>
      </p:pic>
      <p:pic>
        <p:nvPicPr>
          <p:cNvPr id="2" name="Picture 1" descr="A black and blue text&#10;&#10;Description automatically generated">
            <a:extLst>
              <a:ext uri="{FF2B5EF4-FFF2-40B4-BE49-F238E27FC236}">
                <a16:creationId xmlns:a16="http://schemas.microsoft.com/office/drawing/2014/main" id="{5E0A8AA3-8CA6-3F6D-B0E8-F36796FE45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pic>
        <p:nvPicPr>
          <p:cNvPr id="4" name="Picture 3">
            <a:extLst>
              <a:ext uri="{FF2B5EF4-FFF2-40B4-BE49-F238E27FC236}">
                <a16:creationId xmlns:a16="http://schemas.microsoft.com/office/drawing/2014/main" id="{AC03EDAB-B3BC-24B7-C673-28C589CB44E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2480" y="2874705"/>
            <a:ext cx="4685939" cy="2272705"/>
          </a:xfrm>
          <a:prstGeom prst="rect">
            <a:avLst/>
          </a:prstGeom>
        </p:spPr>
      </p:pic>
      <p:pic>
        <p:nvPicPr>
          <p:cNvPr id="6" name="Picture 5">
            <a:extLst>
              <a:ext uri="{FF2B5EF4-FFF2-40B4-BE49-F238E27FC236}">
                <a16:creationId xmlns:a16="http://schemas.microsoft.com/office/drawing/2014/main" id="{8A60A830-FABA-E772-CA75-89908175718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2479" y="4476871"/>
            <a:ext cx="4680521" cy="2289333"/>
          </a:xfrm>
          <a:prstGeom prst="rect">
            <a:avLst/>
          </a:prstGeom>
        </p:spPr>
      </p:pic>
      <p:pic>
        <p:nvPicPr>
          <p:cNvPr id="8" name="Picture 7">
            <a:extLst>
              <a:ext uri="{FF2B5EF4-FFF2-40B4-BE49-F238E27FC236}">
                <a16:creationId xmlns:a16="http://schemas.microsoft.com/office/drawing/2014/main" id="{DD2381E3-BDD8-64E2-567B-47005E6D507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53001" y="836711"/>
            <a:ext cx="4675786" cy="2270267"/>
          </a:xfrm>
          <a:prstGeom prst="rect">
            <a:avLst/>
          </a:prstGeom>
        </p:spPr>
      </p:pic>
      <p:sp>
        <p:nvSpPr>
          <p:cNvPr id="9" name="TextBox 8">
            <a:extLst>
              <a:ext uri="{FF2B5EF4-FFF2-40B4-BE49-F238E27FC236}">
                <a16:creationId xmlns:a16="http://schemas.microsoft.com/office/drawing/2014/main" id="{440E31D6-F453-543F-2AB1-7AC06B2B17F6}"/>
              </a:ext>
            </a:extLst>
          </p:cNvPr>
          <p:cNvSpPr txBox="1"/>
          <p:nvPr/>
        </p:nvSpPr>
        <p:spPr>
          <a:xfrm>
            <a:off x="5313040" y="2812286"/>
            <a:ext cx="360040" cy="184666"/>
          </a:xfrm>
          <a:prstGeom prst="rect">
            <a:avLst/>
          </a:prstGeom>
          <a:solidFill>
            <a:schemeClr val="bg1"/>
          </a:solidFill>
        </p:spPr>
        <p:txBody>
          <a:bodyPr wrap="square" rtlCol="0">
            <a:spAutoFit/>
          </a:bodyPr>
          <a:lstStyle/>
          <a:p>
            <a:r>
              <a:rPr lang="en-RO" sz="600" dirty="0"/>
              <a:t>Crom</a:t>
            </a:r>
          </a:p>
        </p:txBody>
      </p:sp>
      <p:pic>
        <p:nvPicPr>
          <p:cNvPr id="10" name="Picture 9">
            <a:extLst>
              <a:ext uri="{FF2B5EF4-FFF2-40B4-BE49-F238E27FC236}">
                <a16:creationId xmlns:a16="http://schemas.microsoft.com/office/drawing/2014/main" id="{D224DE40-DC02-A6A8-16C0-B6DB0E9D1F5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53001" y="2934435"/>
            <a:ext cx="2948656" cy="2040364"/>
          </a:xfrm>
          <a:prstGeom prst="rect">
            <a:avLst/>
          </a:prstGeom>
        </p:spPr>
      </p:pic>
      <p:pic>
        <p:nvPicPr>
          <p:cNvPr id="1026" name="Picture 2">
            <a:extLst>
              <a:ext uri="{FF2B5EF4-FFF2-40B4-BE49-F238E27FC236}">
                <a16:creationId xmlns:a16="http://schemas.microsoft.com/office/drawing/2014/main" id="{510471F1-C1FC-A18B-746A-621BB7A1553C}"/>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329264" y="2765222"/>
            <a:ext cx="2288434" cy="19569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terie Baie Lemark LM4812C-EU Crom [1]">
            <a:extLst>
              <a:ext uri="{FF2B5EF4-FFF2-40B4-BE49-F238E27FC236}">
                <a16:creationId xmlns:a16="http://schemas.microsoft.com/office/drawing/2014/main" id="{252A9145-64B9-8B2A-66F7-080F38E74F22}"/>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473280" y="839998"/>
            <a:ext cx="2144418" cy="2144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0371D98-D296-B313-9BFE-E9C92B0D1F74}"/>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4957402" y="4722196"/>
            <a:ext cx="4675786" cy="2043426"/>
          </a:xfrm>
          <a:prstGeom prst="rect">
            <a:avLst/>
          </a:prstGeom>
        </p:spPr>
      </p:pic>
      <p:pic>
        <p:nvPicPr>
          <p:cNvPr id="3" name="Picture 2">
            <a:extLst>
              <a:ext uri="{FF2B5EF4-FFF2-40B4-BE49-F238E27FC236}">
                <a16:creationId xmlns:a16="http://schemas.microsoft.com/office/drawing/2014/main" id="{8365BBC4-B39C-31AD-B109-4C3BE66AAE1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72480" y="836712"/>
            <a:ext cx="4680520" cy="2272706"/>
          </a:xfrm>
          <a:prstGeom prst="rect">
            <a:avLst/>
          </a:prstGeom>
        </p:spPr>
      </p:pic>
      <p:sp>
        <p:nvSpPr>
          <p:cNvPr id="15" name="TextBox 14">
            <a:extLst>
              <a:ext uri="{FF2B5EF4-FFF2-40B4-BE49-F238E27FC236}">
                <a16:creationId xmlns:a16="http://schemas.microsoft.com/office/drawing/2014/main" id="{172E15F5-892F-C435-F641-A8C3D27E395A}"/>
              </a:ext>
            </a:extLst>
          </p:cNvPr>
          <p:cNvSpPr txBox="1"/>
          <p:nvPr/>
        </p:nvSpPr>
        <p:spPr>
          <a:xfrm>
            <a:off x="5816285" y="107340"/>
            <a:ext cx="3816424" cy="369332"/>
          </a:xfrm>
          <a:prstGeom prst="rect">
            <a:avLst/>
          </a:prstGeom>
          <a:noFill/>
        </p:spPr>
        <p:txBody>
          <a:bodyPr wrap="square" rtlCol="0">
            <a:spAutoFit/>
          </a:bodyPr>
          <a:lstStyle/>
          <a:p>
            <a:pPr algn="r"/>
            <a:r>
              <a:rPr lang="en-RO" dirty="0"/>
              <a:t>Collections in stock</a:t>
            </a:r>
          </a:p>
        </p:txBody>
      </p:sp>
    </p:spTree>
    <p:extLst>
      <p:ext uri="{BB962C8B-B14F-4D97-AF65-F5344CB8AC3E}">
        <p14:creationId xmlns:p14="http://schemas.microsoft.com/office/powerpoint/2010/main" val="3246130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4E5B9-2902-07B5-0709-304DB7AEA083}"/>
            </a:ext>
          </a:extLst>
        </p:cNvPr>
        <p:cNvGrpSpPr/>
        <p:nvPr/>
      </p:nvGrpSpPr>
      <p:grpSpPr>
        <a:xfrm>
          <a:off x="0" y="0"/>
          <a:ext cx="0" cy="0"/>
          <a:chOff x="0" y="0"/>
          <a:chExt cx="0" cy="0"/>
        </a:xfrm>
      </p:grpSpPr>
      <p:pic>
        <p:nvPicPr>
          <p:cNvPr id="12" name="图片 1" descr="/private/var/folders/v7/blf7bmhs5d77yqkpqwk00vjw0000gn/T/com.kingsoft.wpsoffice.mac/picturecompress_20240222124710/output_1.pngoutput_1">
            <a:extLst>
              <a:ext uri="{FF2B5EF4-FFF2-40B4-BE49-F238E27FC236}">
                <a16:creationId xmlns:a16="http://schemas.microsoft.com/office/drawing/2014/main" id="{D828CACA-BF79-1C69-E346-EEF644BF68AE}"/>
              </a:ext>
            </a:extLst>
          </p:cNvPr>
          <p:cNvPicPr>
            <a:picLocks noChangeAspect="1"/>
          </p:cNvPicPr>
          <p:nvPr>
            <p:custDataLst>
              <p:tags r:id="rId1"/>
            </p:custDataLst>
          </p:nvPr>
        </p:nvPicPr>
        <p:blipFill>
          <a:blip r:embed="rId4">
            <a:alphaModFix amt="20000"/>
            <a:extLst>
              <a:ext uri="{BEBA8EAE-BF5A-486C-A8C5-ECC9F3942E4B}">
                <a14:imgProps xmlns:a14="http://schemas.microsoft.com/office/drawing/2010/main">
                  <a14:imgLayer r:embed="rId5">
                    <a14:imgEffect>
                      <a14:artisticPencilSketch/>
                    </a14:imgEffect>
                    <a14:imgEffect>
                      <a14:brightnessContrast bright="40000" contrast="-40000"/>
                    </a14:imgEffect>
                  </a14:imgLayer>
                </a14:imgProps>
              </a:ext>
            </a:extLst>
          </a:blip>
          <a:stretch>
            <a:fillRect/>
          </a:stretch>
        </p:blipFill>
        <p:spPr>
          <a:xfrm>
            <a:off x="-8534" y="642936"/>
            <a:ext cx="9914534" cy="6227639"/>
          </a:xfrm>
          <a:prstGeom prst="rect">
            <a:avLst/>
          </a:prstGeom>
        </p:spPr>
      </p:pic>
      <p:pic>
        <p:nvPicPr>
          <p:cNvPr id="2" name="Picture 1" descr="A black and blue text&#10;&#10;Description automatically generated">
            <a:extLst>
              <a:ext uri="{FF2B5EF4-FFF2-40B4-BE49-F238E27FC236}">
                <a16:creationId xmlns:a16="http://schemas.microsoft.com/office/drawing/2014/main" id="{2138C69A-38BD-10F7-7AA9-3F6B0C0A74D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pic>
        <p:nvPicPr>
          <p:cNvPr id="3" name="Picture 2">
            <a:extLst>
              <a:ext uri="{FF2B5EF4-FFF2-40B4-BE49-F238E27FC236}">
                <a16:creationId xmlns:a16="http://schemas.microsoft.com/office/drawing/2014/main" id="{D0394276-A62E-F3AA-641C-163049C4E28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552" y="908719"/>
            <a:ext cx="2615742" cy="3662040"/>
          </a:xfrm>
          <a:prstGeom prst="rect">
            <a:avLst/>
          </a:prstGeom>
        </p:spPr>
      </p:pic>
      <p:pic>
        <p:nvPicPr>
          <p:cNvPr id="4" name="Picture 3">
            <a:extLst>
              <a:ext uri="{FF2B5EF4-FFF2-40B4-BE49-F238E27FC236}">
                <a16:creationId xmlns:a16="http://schemas.microsoft.com/office/drawing/2014/main" id="{2B5625F9-AB5B-2CDB-50C5-6795CA1128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71180" y="908720"/>
            <a:ext cx="2464933" cy="3456384"/>
          </a:xfrm>
          <a:prstGeom prst="rect">
            <a:avLst/>
          </a:prstGeom>
        </p:spPr>
      </p:pic>
      <p:pic>
        <p:nvPicPr>
          <p:cNvPr id="7" name="Picture 6">
            <a:extLst>
              <a:ext uri="{FF2B5EF4-FFF2-40B4-BE49-F238E27FC236}">
                <a16:creationId xmlns:a16="http://schemas.microsoft.com/office/drawing/2014/main" id="{2DB13068-0E92-646F-FB20-90C15785026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8552" y="4365104"/>
            <a:ext cx="4714448" cy="2293778"/>
          </a:xfrm>
          <a:prstGeom prst="rect">
            <a:avLst/>
          </a:prstGeom>
        </p:spPr>
      </p:pic>
      <p:pic>
        <p:nvPicPr>
          <p:cNvPr id="8" name="Picture 7">
            <a:extLst>
              <a:ext uri="{FF2B5EF4-FFF2-40B4-BE49-F238E27FC236}">
                <a16:creationId xmlns:a16="http://schemas.microsoft.com/office/drawing/2014/main" id="{B9727998-59D7-F5DD-3389-9EE11ACAD2D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53000" y="4365104"/>
            <a:ext cx="4749291" cy="2293775"/>
          </a:xfrm>
          <a:prstGeom prst="rect">
            <a:avLst/>
          </a:prstGeom>
        </p:spPr>
      </p:pic>
      <p:pic>
        <p:nvPicPr>
          <p:cNvPr id="9" name="Picture 8">
            <a:extLst>
              <a:ext uri="{FF2B5EF4-FFF2-40B4-BE49-F238E27FC236}">
                <a16:creationId xmlns:a16="http://schemas.microsoft.com/office/drawing/2014/main" id="{5E8B2E9A-BED5-1E2F-2210-43BA5B8FF6EF}"/>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6753199" y="4293096"/>
            <a:ext cx="2952969" cy="2365783"/>
          </a:xfrm>
          <a:prstGeom prst="rect">
            <a:avLst/>
          </a:prstGeom>
        </p:spPr>
      </p:pic>
      <p:pic>
        <p:nvPicPr>
          <p:cNvPr id="10" name="Picture 9">
            <a:extLst>
              <a:ext uri="{FF2B5EF4-FFF2-40B4-BE49-F238E27FC236}">
                <a16:creationId xmlns:a16="http://schemas.microsoft.com/office/drawing/2014/main" id="{EFB5DB41-17E9-751F-3DC8-6B1CCF3A91A0}"/>
              </a:ext>
            </a:extLst>
          </p:cNvPr>
          <p:cNvPicPr>
            <a:picLocks noChangeAspect="1"/>
          </p:cNvPicPr>
          <p:nvPr/>
        </p:nvPicPr>
        <p:blipFill>
          <a:blip r:embed="rId12" cstate="print">
            <a:extLst>
              <a:ext uri="{28A0092B-C50C-407E-A947-70E740481C1C}">
                <a14:useLocalDpi xmlns:a14="http://schemas.microsoft.com/office/drawing/2010/main"/>
              </a:ext>
            </a:extLst>
          </a:blip>
          <a:srcRect l="-3"/>
          <a:stretch/>
        </p:blipFill>
        <p:spPr>
          <a:xfrm>
            <a:off x="7460904" y="908719"/>
            <a:ext cx="2241387" cy="3456381"/>
          </a:xfrm>
          <a:prstGeom prst="rect">
            <a:avLst/>
          </a:prstGeom>
        </p:spPr>
      </p:pic>
      <p:pic>
        <p:nvPicPr>
          <p:cNvPr id="5" name="Picture 4">
            <a:extLst>
              <a:ext uri="{FF2B5EF4-FFF2-40B4-BE49-F238E27FC236}">
                <a16:creationId xmlns:a16="http://schemas.microsoft.com/office/drawing/2014/main" id="{75A54E49-624E-EFA5-FF55-28C969565D0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076443" y="908719"/>
            <a:ext cx="2468845" cy="3456384"/>
          </a:xfrm>
          <a:prstGeom prst="rect">
            <a:avLst/>
          </a:prstGeom>
        </p:spPr>
      </p:pic>
      <p:sp>
        <p:nvSpPr>
          <p:cNvPr id="11" name="TextBox 10">
            <a:extLst>
              <a:ext uri="{FF2B5EF4-FFF2-40B4-BE49-F238E27FC236}">
                <a16:creationId xmlns:a16="http://schemas.microsoft.com/office/drawing/2014/main" id="{6C1DED57-45EF-B77D-1ADC-0B30B19E54B0}"/>
              </a:ext>
            </a:extLst>
          </p:cNvPr>
          <p:cNvSpPr txBox="1"/>
          <p:nvPr/>
        </p:nvSpPr>
        <p:spPr>
          <a:xfrm>
            <a:off x="5816285" y="107340"/>
            <a:ext cx="3816424" cy="369332"/>
          </a:xfrm>
          <a:prstGeom prst="rect">
            <a:avLst/>
          </a:prstGeom>
          <a:noFill/>
        </p:spPr>
        <p:txBody>
          <a:bodyPr wrap="square" rtlCol="0">
            <a:spAutoFit/>
          </a:bodyPr>
          <a:lstStyle/>
          <a:p>
            <a:pPr algn="r"/>
            <a:r>
              <a:rPr lang="en-RO" dirty="0"/>
              <a:t>Collections in stock</a:t>
            </a:r>
          </a:p>
        </p:txBody>
      </p:sp>
    </p:spTree>
    <p:extLst>
      <p:ext uri="{BB962C8B-B14F-4D97-AF65-F5344CB8AC3E}">
        <p14:creationId xmlns:p14="http://schemas.microsoft.com/office/powerpoint/2010/main" val="2763743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7CBA3-9298-49E5-0D48-4B3C3DA048CC}"/>
            </a:ext>
          </a:extLst>
        </p:cNvPr>
        <p:cNvGrpSpPr/>
        <p:nvPr/>
      </p:nvGrpSpPr>
      <p:grpSpPr>
        <a:xfrm>
          <a:off x="0" y="0"/>
          <a:ext cx="0" cy="0"/>
          <a:chOff x="0" y="0"/>
          <a:chExt cx="0" cy="0"/>
        </a:xfrm>
      </p:grpSpPr>
      <p:pic>
        <p:nvPicPr>
          <p:cNvPr id="12" name="图片 1" descr="/private/var/folders/v7/blf7bmhs5d77yqkpqwk00vjw0000gn/T/com.kingsoft.wpsoffice.mac/picturecompress_20240222124710/output_1.pngoutput_1">
            <a:extLst>
              <a:ext uri="{FF2B5EF4-FFF2-40B4-BE49-F238E27FC236}">
                <a16:creationId xmlns:a16="http://schemas.microsoft.com/office/drawing/2014/main" id="{E008D2F3-F0DD-4485-61F2-2FEF78226E62}"/>
              </a:ext>
            </a:extLst>
          </p:cNvPr>
          <p:cNvPicPr>
            <a:picLocks noChangeAspect="1"/>
          </p:cNvPicPr>
          <p:nvPr>
            <p:custDataLst>
              <p:tags r:id="rId1"/>
            </p:custDataLst>
          </p:nvPr>
        </p:nvPicPr>
        <p:blipFill>
          <a:blip r:embed="rId4">
            <a:alphaModFix amt="20000"/>
            <a:extLst>
              <a:ext uri="{BEBA8EAE-BF5A-486C-A8C5-ECC9F3942E4B}">
                <a14:imgProps xmlns:a14="http://schemas.microsoft.com/office/drawing/2010/main">
                  <a14:imgLayer r:embed="rId5">
                    <a14:imgEffect>
                      <a14:artisticPencilSketch/>
                    </a14:imgEffect>
                    <a14:imgEffect>
                      <a14:brightnessContrast bright="40000" contrast="-40000"/>
                    </a14:imgEffect>
                  </a14:imgLayer>
                </a14:imgProps>
              </a:ext>
            </a:extLst>
          </a:blip>
          <a:stretch>
            <a:fillRect/>
          </a:stretch>
        </p:blipFill>
        <p:spPr>
          <a:xfrm>
            <a:off x="-8534" y="642936"/>
            <a:ext cx="9914534" cy="6227639"/>
          </a:xfrm>
          <a:prstGeom prst="rect">
            <a:avLst/>
          </a:prstGeom>
        </p:spPr>
      </p:pic>
      <p:pic>
        <p:nvPicPr>
          <p:cNvPr id="2" name="Picture 1" descr="A black and blue text&#10;&#10;Description automatically generated">
            <a:extLst>
              <a:ext uri="{FF2B5EF4-FFF2-40B4-BE49-F238E27FC236}">
                <a16:creationId xmlns:a16="http://schemas.microsoft.com/office/drawing/2014/main" id="{1B718110-21FD-9D61-2A81-1AD4F43B2A9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pic>
        <p:nvPicPr>
          <p:cNvPr id="7" name="Picture 6">
            <a:extLst>
              <a:ext uri="{FF2B5EF4-FFF2-40B4-BE49-F238E27FC236}">
                <a16:creationId xmlns:a16="http://schemas.microsoft.com/office/drawing/2014/main" id="{E4074388-9261-EF67-0876-E1E5019705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8551" y="4151440"/>
            <a:ext cx="5153595" cy="2507442"/>
          </a:xfrm>
          <a:prstGeom prst="rect">
            <a:avLst/>
          </a:prstGeom>
        </p:spPr>
      </p:pic>
      <p:sp>
        <p:nvSpPr>
          <p:cNvPr id="11" name="TextBox 10">
            <a:extLst>
              <a:ext uri="{FF2B5EF4-FFF2-40B4-BE49-F238E27FC236}">
                <a16:creationId xmlns:a16="http://schemas.microsoft.com/office/drawing/2014/main" id="{29FC6308-FB59-3882-6690-3A2A9C8BCC44}"/>
              </a:ext>
            </a:extLst>
          </p:cNvPr>
          <p:cNvSpPr txBox="1"/>
          <p:nvPr/>
        </p:nvSpPr>
        <p:spPr>
          <a:xfrm>
            <a:off x="5816285" y="107340"/>
            <a:ext cx="3816424" cy="369332"/>
          </a:xfrm>
          <a:prstGeom prst="rect">
            <a:avLst/>
          </a:prstGeom>
          <a:noFill/>
        </p:spPr>
        <p:txBody>
          <a:bodyPr wrap="square" rtlCol="0">
            <a:spAutoFit/>
          </a:bodyPr>
          <a:lstStyle/>
          <a:p>
            <a:pPr algn="r"/>
            <a:r>
              <a:rPr lang="en-RO" dirty="0"/>
              <a:t>Collections in stock</a:t>
            </a:r>
          </a:p>
        </p:txBody>
      </p:sp>
      <p:pic>
        <p:nvPicPr>
          <p:cNvPr id="13" name="Picture 12">
            <a:extLst>
              <a:ext uri="{FF2B5EF4-FFF2-40B4-BE49-F238E27FC236}">
                <a16:creationId xmlns:a16="http://schemas.microsoft.com/office/drawing/2014/main" id="{07362DAA-4845-9B3A-5623-3EF54CC43372}"/>
              </a:ext>
            </a:extLst>
          </p:cNvPr>
          <p:cNvPicPr>
            <a:picLocks noChangeAspect="1"/>
          </p:cNvPicPr>
          <p:nvPr/>
        </p:nvPicPr>
        <p:blipFill>
          <a:blip r:embed="rId8"/>
          <a:stretch>
            <a:fillRect/>
          </a:stretch>
        </p:blipFill>
        <p:spPr>
          <a:xfrm>
            <a:off x="5121556" y="3601123"/>
            <a:ext cx="4580735" cy="3057759"/>
          </a:xfrm>
          <a:prstGeom prst="rect">
            <a:avLst/>
          </a:prstGeom>
        </p:spPr>
      </p:pic>
      <p:pic>
        <p:nvPicPr>
          <p:cNvPr id="15" name="Picture 14">
            <a:extLst>
              <a:ext uri="{FF2B5EF4-FFF2-40B4-BE49-F238E27FC236}">
                <a16:creationId xmlns:a16="http://schemas.microsoft.com/office/drawing/2014/main" id="{4CDBAC1A-0CD1-9CCE-6C8D-701C60CBEB22}"/>
              </a:ext>
            </a:extLst>
          </p:cNvPr>
          <p:cNvPicPr>
            <a:picLocks noChangeAspect="1"/>
          </p:cNvPicPr>
          <p:nvPr/>
        </p:nvPicPr>
        <p:blipFill>
          <a:blip r:embed="rId9"/>
          <a:stretch>
            <a:fillRect/>
          </a:stretch>
        </p:blipFill>
        <p:spPr>
          <a:xfrm>
            <a:off x="238553" y="909112"/>
            <a:ext cx="3706336" cy="3242328"/>
          </a:xfrm>
          <a:prstGeom prst="rect">
            <a:avLst/>
          </a:prstGeom>
        </p:spPr>
      </p:pic>
      <p:pic>
        <p:nvPicPr>
          <p:cNvPr id="16" name="Picture 15">
            <a:extLst>
              <a:ext uri="{FF2B5EF4-FFF2-40B4-BE49-F238E27FC236}">
                <a16:creationId xmlns:a16="http://schemas.microsoft.com/office/drawing/2014/main" id="{B959181D-22D6-451A-DF38-CC3848163B67}"/>
              </a:ext>
            </a:extLst>
          </p:cNvPr>
          <p:cNvPicPr>
            <a:picLocks noChangeAspect="1"/>
          </p:cNvPicPr>
          <p:nvPr/>
        </p:nvPicPr>
        <p:blipFill>
          <a:blip r:embed="rId10"/>
          <a:srcRect l="27049" t="22544" r="16410" b="6642"/>
          <a:stretch/>
        </p:blipFill>
        <p:spPr>
          <a:xfrm>
            <a:off x="3440832" y="909111"/>
            <a:ext cx="3228194" cy="3257503"/>
          </a:xfrm>
          <a:prstGeom prst="rect">
            <a:avLst/>
          </a:prstGeom>
        </p:spPr>
      </p:pic>
      <p:pic>
        <p:nvPicPr>
          <p:cNvPr id="17" name="Picture 16">
            <a:extLst>
              <a:ext uri="{FF2B5EF4-FFF2-40B4-BE49-F238E27FC236}">
                <a16:creationId xmlns:a16="http://schemas.microsoft.com/office/drawing/2014/main" id="{FA7827D9-2FA5-47AD-50ED-A3567EE169FD}"/>
              </a:ext>
            </a:extLst>
          </p:cNvPr>
          <p:cNvPicPr>
            <a:picLocks noChangeAspect="1"/>
          </p:cNvPicPr>
          <p:nvPr/>
        </p:nvPicPr>
        <p:blipFill>
          <a:blip r:embed="rId11"/>
          <a:srcRect l="22778"/>
          <a:stretch/>
        </p:blipFill>
        <p:spPr>
          <a:xfrm>
            <a:off x="233013" y="4151441"/>
            <a:ext cx="2899784" cy="2506644"/>
          </a:xfrm>
          <a:prstGeom prst="rect">
            <a:avLst/>
          </a:prstGeom>
        </p:spPr>
      </p:pic>
      <p:pic>
        <p:nvPicPr>
          <p:cNvPr id="18" name="Picture 17">
            <a:extLst>
              <a:ext uri="{FF2B5EF4-FFF2-40B4-BE49-F238E27FC236}">
                <a16:creationId xmlns:a16="http://schemas.microsoft.com/office/drawing/2014/main" id="{37F9EEBA-F4D5-AE4A-4F6F-A164A5DEF523}"/>
              </a:ext>
            </a:extLst>
          </p:cNvPr>
          <p:cNvPicPr>
            <a:picLocks noChangeAspect="1"/>
          </p:cNvPicPr>
          <p:nvPr/>
        </p:nvPicPr>
        <p:blipFill>
          <a:blip r:embed="rId12"/>
          <a:srcRect l="19430" t="25721" r="23061" b="13632"/>
          <a:stretch/>
        </p:blipFill>
        <p:spPr>
          <a:xfrm>
            <a:off x="6279240" y="909111"/>
            <a:ext cx="3423051" cy="3242328"/>
          </a:xfrm>
          <a:prstGeom prst="rect">
            <a:avLst/>
          </a:prstGeom>
        </p:spPr>
      </p:pic>
    </p:spTree>
    <p:extLst>
      <p:ext uri="{BB962C8B-B14F-4D97-AF65-F5344CB8AC3E}">
        <p14:creationId xmlns:p14="http://schemas.microsoft.com/office/powerpoint/2010/main" val="3631514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BCBE1-90EB-C4D6-2BFB-C9A7EE5C7899}"/>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F23B0E2-3DC1-9304-0354-AB65BE758BA4}"/>
              </a:ext>
            </a:extLst>
          </p:cNvPr>
          <p:cNvSpPr txBox="1"/>
          <p:nvPr/>
        </p:nvSpPr>
        <p:spPr>
          <a:xfrm>
            <a:off x="246092" y="827420"/>
            <a:ext cx="5859036" cy="369332"/>
          </a:xfrm>
          <a:prstGeom prst="rect">
            <a:avLst/>
          </a:prstGeom>
          <a:noFill/>
        </p:spPr>
        <p:txBody>
          <a:bodyPr wrap="square">
            <a:spAutoFit/>
          </a:bodyPr>
          <a:lstStyle/>
          <a:p>
            <a:r>
              <a:rPr lang="en-GB" b="1" dirty="0">
                <a:effectLst/>
                <a:latin typeface="Helvetica" pitchFamily="2" charset="0"/>
              </a:rPr>
              <a:t>HIGH QUALITY AT A FAIR PRICE</a:t>
            </a:r>
          </a:p>
        </p:txBody>
      </p:sp>
      <p:pic>
        <p:nvPicPr>
          <p:cNvPr id="3" name="Picture 2" descr="A black and blue text&#10;&#10;Description automatically generated">
            <a:extLst>
              <a:ext uri="{FF2B5EF4-FFF2-40B4-BE49-F238E27FC236}">
                <a16:creationId xmlns:a16="http://schemas.microsoft.com/office/drawing/2014/main" id="{037EBCDD-7E0F-B318-29D6-7BD7B16840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sp>
        <p:nvSpPr>
          <p:cNvPr id="2" name="TextBox 1">
            <a:extLst>
              <a:ext uri="{FF2B5EF4-FFF2-40B4-BE49-F238E27FC236}">
                <a16:creationId xmlns:a16="http://schemas.microsoft.com/office/drawing/2014/main" id="{BD3F930B-0884-555F-EB72-49248F947A0D}"/>
              </a:ext>
            </a:extLst>
          </p:cNvPr>
          <p:cNvSpPr txBox="1"/>
          <p:nvPr/>
        </p:nvSpPr>
        <p:spPr>
          <a:xfrm>
            <a:off x="5816285" y="107340"/>
            <a:ext cx="3816424" cy="369332"/>
          </a:xfrm>
          <a:prstGeom prst="rect">
            <a:avLst/>
          </a:prstGeom>
          <a:noFill/>
        </p:spPr>
        <p:txBody>
          <a:bodyPr wrap="square" rtlCol="0">
            <a:spAutoFit/>
          </a:bodyPr>
          <a:lstStyle/>
          <a:p>
            <a:pPr algn="r"/>
            <a:r>
              <a:rPr lang="en-RO" dirty="0"/>
              <a:t>Offer</a:t>
            </a:r>
          </a:p>
        </p:txBody>
      </p:sp>
      <p:sp>
        <p:nvSpPr>
          <p:cNvPr id="7" name="TextBox 6">
            <a:extLst>
              <a:ext uri="{FF2B5EF4-FFF2-40B4-BE49-F238E27FC236}">
                <a16:creationId xmlns:a16="http://schemas.microsoft.com/office/drawing/2014/main" id="{1B6D9FCF-0B28-04A1-F375-8CD99ED4DA25}"/>
              </a:ext>
            </a:extLst>
          </p:cNvPr>
          <p:cNvSpPr txBox="1"/>
          <p:nvPr/>
        </p:nvSpPr>
        <p:spPr>
          <a:xfrm>
            <a:off x="462116" y="1257429"/>
            <a:ext cx="5066948" cy="5339923"/>
          </a:xfrm>
          <a:prstGeom prst="rect">
            <a:avLst/>
          </a:prstGeom>
          <a:noFill/>
        </p:spPr>
        <p:txBody>
          <a:bodyPr wrap="square">
            <a:spAutoFit/>
          </a:bodyPr>
          <a:lstStyle/>
          <a:p>
            <a:pPr marL="285750" indent="-285750" algn="just">
              <a:buFont typeface="Wingdings" pitchFamily="2" charset="2"/>
              <a:buChar char="ü"/>
            </a:pPr>
            <a:r>
              <a:rPr lang="en-RO" sz="1400" dirty="0"/>
              <a:t>The wide range of LEMARK sanitary faucets includes over 50 different collections – from classic to designer, for all installation locations, for every taste and budget.</a:t>
            </a:r>
          </a:p>
          <a:p>
            <a:pPr marL="285750" indent="-285750" algn="just">
              <a:buFont typeface="Wingdings" pitchFamily="2" charset="2"/>
              <a:buChar char="ü"/>
            </a:pPr>
            <a:endParaRPr lang="en-RO" sz="1400" dirty="0"/>
          </a:p>
          <a:p>
            <a:pPr marL="285750" indent="-285750" algn="just">
              <a:buFont typeface="Wingdings" pitchFamily="2" charset="2"/>
              <a:buChar char="ü"/>
            </a:pPr>
            <a:r>
              <a:rPr lang="en-RO" sz="1400" dirty="0"/>
              <a:t>Reliable and easy-to-use LEMARK faucets will ensure you a comfortable life.</a:t>
            </a:r>
          </a:p>
          <a:p>
            <a:pPr marL="285750" indent="-285750" algn="just">
              <a:buFont typeface="Wingdings" pitchFamily="2" charset="2"/>
              <a:buChar char="ü"/>
            </a:pPr>
            <a:endParaRPr lang="en-RO" sz="1400" dirty="0"/>
          </a:p>
          <a:p>
            <a:pPr marL="285750" indent="-285750" algn="just">
              <a:buFont typeface="Wingdings" pitchFamily="2" charset="2"/>
              <a:buChar char="ü"/>
            </a:pPr>
            <a:endParaRPr lang="en-RO" sz="1400" dirty="0"/>
          </a:p>
          <a:p>
            <a:pPr marL="285750" indent="-285750" algn="just">
              <a:buFont typeface="Wingdings" pitchFamily="2" charset="2"/>
              <a:buChar char="ü"/>
            </a:pPr>
            <a:r>
              <a:rPr lang="en-RO" sz="1400" dirty="0"/>
              <a:t>All LEMARK faucets are manufactured according to two basic principles: attention to detail and superior quality at a reasonable price.</a:t>
            </a:r>
          </a:p>
          <a:p>
            <a:pPr marL="285750" indent="-285750" algn="just">
              <a:buFont typeface="Wingdings" pitchFamily="2" charset="2"/>
              <a:buChar char="ü"/>
            </a:pPr>
            <a:endParaRPr lang="en-RO" sz="1400" dirty="0"/>
          </a:p>
          <a:p>
            <a:pPr marL="285750" indent="-285750" algn="just">
              <a:buFont typeface="Wingdings" pitchFamily="2" charset="2"/>
              <a:buChar char="ü"/>
            </a:pPr>
            <a:r>
              <a:rPr lang="en-RO" sz="1400" dirty="0"/>
              <a:t>All sanitary faucets are manufactured in accordance with international regulations and European standards. The quality control system of the company's production and technological management processes is certified according to the ISO 9001 system.</a:t>
            </a:r>
          </a:p>
          <a:p>
            <a:pPr marL="285750" indent="-285750" algn="just">
              <a:buFont typeface="Wingdings" pitchFamily="2" charset="2"/>
              <a:buChar char="ü"/>
            </a:pPr>
            <a:endParaRPr lang="en-GB" sz="1400" dirty="0"/>
          </a:p>
          <a:p>
            <a:pPr marL="285750" indent="-285750" algn="just">
              <a:spcAft>
                <a:spcPts val="600"/>
              </a:spcAft>
              <a:buFont typeface="Wingdings" pitchFamily="2" charset="2"/>
              <a:buChar char="ü"/>
            </a:pPr>
            <a:r>
              <a:rPr lang="en-GB" sz="1400" dirty="0"/>
              <a:t>LEMARK uses high-quality components from the world's leading manufacturers of parts specially created for your products.</a:t>
            </a:r>
            <a:endParaRPr lang="en-RO" sz="1400" dirty="0"/>
          </a:p>
          <a:p>
            <a:pPr marL="285750" indent="-285750" algn="just">
              <a:buFont typeface="Wingdings" pitchFamily="2" charset="2"/>
              <a:buChar char="ü"/>
            </a:pPr>
            <a:r>
              <a:rPr lang="en-RO" sz="1400" dirty="0"/>
              <a:t>LEMARK products undergo strict checks at every stage of the production cycle to provide the best guarantees regarding product quality. LEMARK OFFERS CUSTOMERS 10 YEARS OF FREE SERVICE!</a:t>
            </a:r>
          </a:p>
        </p:txBody>
      </p:sp>
      <p:pic>
        <p:nvPicPr>
          <p:cNvPr id="8" name="Picture 7">
            <a:extLst>
              <a:ext uri="{FF2B5EF4-FFF2-40B4-BE49-F238E27FC236}">
                <a16:creationId xmlns:a16="http://schemas.microsoft.com/office/drawing/2014/main" id="{880A6485-B891-9AA7-D47D-D19B4D94F5C4}"/>
              </a:ext>
            </a:extLst>
          </p:cNvPr>
          <p:cNvPicPr>
            <a:picLocks noChangeAspect="1"/>
          </p:cNvPicPr>
          <p:nvPr/>
        </p:nvPicPr>
        <p:blipFill>
          <a:blip r:embed="rId4"/>
          <a:stretch>
            <a:fillRect/>
          </a:stretch>
        </p:blipFill>
        <p:spPr>
          <a:xfrm>
            <a:off x="246092" y="1290156"/>
            <a:ext cx="458436" cy="5163179"/>
          </a:xfrm>
          <a:prstGeom prst="rect">
            <a:avLst/>
          </a:prstGeom>
        </p:spPr>
      </p:pic>
      <p:pic>
        <p:nvPicPr>
          <p:cNvPr id="9" name="Picture 8">
            <a:extLst>
              <a:ext uri="{FF2B5EF4-FFF2-40B4-BE49-F238E27FC236}">
                <a16:creationId xmlns:a16="http://schemas.microsoft.com/office/drawing/2014/main" id="{4037F8CE-1323-B384-A342-C31087E2982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601072" y="829732"/>
            <a:ext cx="4031637" cy="5623603"/>
          </a:xfrm>
          <a:prstGeom prst="rect">
            <a:avLst/>
          </a:prstGeom>
        </p:spPr>
      </p:pic>
    </p:spTree>
    <p:extLst>
      <p:ext uri="{BB962C8B-B14F-4D97-AF65-F5344CB8AC3E}">
        <p14:creationId xmlns:p14="http://schemas.microsoft.com/office/powerpoint/2010/main" val="3586783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20CE136-E855-44FC-A785-1C4B99D52229}"/>
              </a:ext>
            </a:extLst>
          </p:cNvPr>
          <p:cNvSpPr txBox="1"/>
          <p:nvPr/>
        </p:nvSpPr>
        <p:spPr>
          <a:xfrm>
            <a:off x="493934" y="4073841"/>
            <a:ext cx="9310217" cy="1815882"/>
          </a:xfrm>
          <a:prstGeom prst="rect">
            <a:avLst/>
          </a:prstGeom>
          <a:noFill/>
        </p:spPr>
        <p:txBody>
          <a:bodyPr wrap="square">
            <a:spAutoFit/>
          </a:bodyPr>
          <a:lstStyle/>
          <a:p>
            <a:pPr algn="just"/>
            <a:r>
              <a:rPr lang="en-US" sz="1400" dirty="0" err="1"/>
              <a:t>The faucets benefit from free service for 10 years from the date of purchase. The service covers the main component parts of the faucet: cartridge, cartridge with ceramic seals, diverters - switches.</a:t>
            </a:r>
            <a:endParaRPr lang="ru-RU" sz="1400" b="0" i="0" dirty="0">
              <a:effectLst/>
            </a:endParaRPr>
          </a:p>
          <a:p>
            <a:endParaRPr lang="ru-RU" sz="1400" b="0" i="0" dirty="0">
              <a:effectLst/>
            </a:endParaRPr>
          </a:p>
          <a:p>
            <a:pPr algn="just"/>
            <a:r>
              <a:rPr lang="en-US" sz="1400" dirty="0" err="1"/>
              <a:t>In the service, the mentioned parts can be repaired and/or replaced free of charge (based on the decision of the service center, in accordance with the detailed conditions in the warranty certificate).</a:t>
            </a:r>
            <a:endParaRPr lang="ro-RO" sz="1400" dirty="0"/>
          </a:p>
          <a:p>
            <a:endParaRPr lang="ro-RO" sz="1400" b="0" i="0" dirty="0">
              <a:effectLst/>
            </a:endParaRPr>
          </a:p>
          <a:p>
            <a:pPr algn="just"/>
            <a:r>
              <a:rPr lang="en-US" sz="1400" dirty="0"/>
              <a:t>The free service is only available to end users upon presentation of a fully completed warranty certificate and the fiscal receipt. Faucets installed in public spaces are not eligible for free service.</a:t>
            </a:r>
            <a:endParaRPr lang="ru-RU" sz="1400" b="0" i="0" dirty="0">
              <a:effectLst/>
            </a:endParaRPr>
          </a:p>
        </p:txBody>
      </p:sp>
      <p:pic>
        <p:nvPicPr>
          <p:cNvPr id="3" name="Picture 2" descr="A black and blue text&#10;&#10;Description automatically generated">
            <a:extLst>
              <a:ext uri="{FF2B5EF4-FFF2-40B4-BE49-F238E27FC236}">
                <a16:creationId xmlns:a16="http://schemas.microsoft.com/office/drawing/2014/main" id="{E6DF7CD2-3F74-8073-59CA-2259C2FC69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pic>
        <p:nvPicPr>
          <p:cNvPr id="6" name="Picture 5">
            <a:extLst>
              <a:ext uri="{FF2B5EF4-FFF2-40B4-BE49-F238E27FC236}">
                <a16:creationId xmlns:a16="http://schemas.microsoft.com/office/drawing/2014/main" id="{152B53A6-9793-EBF0-21DB-100B8EC929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1752" y="6025452"/>
            <a:ext cx="7772400" cy="639896"/>
          </a:xfrm>
          <a:prstGeom prst="rect">
            <a:avLst/>
          </a:prstGeom>
        </p:spPr>
      </p:pic>
      <p:pic>
        <p:nvPicPr>
          <p:cNvPr id="1026" name="Picture 2" descr="instalator sanitar Popesti Leordeni">
            <a:extLst>
              <a:ext uri="{FF2B5EF4-FFF2-40B4-BE49-F238E27FC236}">
                <a16:creationId xmlns:a16="http://schemas.microsoft.com/office/drawing/2014/main" id="{B53B6915-2624-4281-D178-0EF8DC7FFB1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46989" y="1104714"/>
            <a:ext cx="2878563" cy="19190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06D168E-6E71-85D2-1422-D3763FC5F0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53200" y="1757268"/>
            <a:ext cx="2878562" cy="2053782"/>
          </a:xfrm>
          <a:prstGeom prst="rect">
            <a:avLst/>
          </a:prstGeom>
        </p:spPr>
      </p:pic>
      <p:pic>
        <p:nvPicPr>
          <p:cNvPr id="2" name="Picture 1">
            <a:extLst>
              <a:ext uri="{FF2B5EF4-FFF2-40B4-BE49-F238E27FC236}">
                <a16:creationId xmlns:a16="http://schemas.microsoft.com/office/drawing/2014/main" id="{2188CD97-6EB6-D3B6-16AF-C82FA0AFE310}"/>
              </a:ext>
            </a:extLst>
          </p:cNvPr>
          <p:cNvPicPr>
            <a:picLocks noChangeAspect="1"/>
          </p:cNvPicPr>
          <p:nvPr/>
        </p:nvPicPr>
        <p:blipFill>
          <a:blip r:embed="rId7"/>
          <a:stretch>
            <a:fillRect/>
          </a:stretch>
        </p:blipFill>
        <p:spPr>
          <a:xfrm>
            <a:off x="493935" y="1102944"/>
            <a:ext cx="2878563" cy="2835168"/>
          </a:xfrm>
          <a:prstGeom prst="rect">
            <a:avLst/>
          </a:prstGeom>
        </p:spPr>
      </p:pic>
      <p:sp>
        <p:nvSpPr>
          <p:cNvPr id="5" name="TextBox 4">
            <a:extLst>
              <a:ext uri="{FF2B5EF4-FFF2-40B4-BE49-F238E27FC236}">
                <a16:creationId xmlns:a16="http://schemas.microsoft.com/office/drawing/2014/main" id="{4E5CFA39-3D39-5C52-563B-817D6B3BE5D1}"/>
              </a:ext>
            </a:extLst>
          </p:cNvPr>
          <p:cNvSpPr txBox="1"/>
          <p:nvPr/>
        </p:nvSpPr>
        <p:spPr>
          <a:xfrm>
            <a:off x="5816285" y="107340"/>
            <a:ext cx="3816424" cy="369332"/>
          </a:xfrm>
          <a:prstGeom prst="rect">
            <a:avLst/>
          </a:prstGeom>
          <a:noFill/>
        </p:spPr>
        <p:txBody>
          <a:bodyPr wrap="square" rtlCol="0">
            <a:spAutoFit/>
          </a:bodyPr>
          <a:lstStyle/>
          <a:p>
            <a:pPr algn="r"/>
            <a:r>
              <a:rPr lang="en-RO" dirty="0"/>
              <a:t>Warranty</a:t>
            </a:r>
          </a:p>
        </p:txBody>
      </p:sp>
    </p:spTree>
    <p:extLst>
      <p:ext uri="{BB962C8B-B14F-4D97-AF65-F5344CB8AC3E}">
        <p14:creationId xmlns:p14="http://schemas.microsoft.com/office/powerpoint/2010/main" val="141843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Прямоугольник 45">
            <a:extLst>
              <a:ext uri="{FF2B5EF4-FFF2-40B4-BE49-F238E27FC236}">
                <a16:creationId xmlns:a16="http://schemas.microsoft.com/office/drawing/2014/main" id="{F4FC5A06-2095-41D7-B3D2-58221E70574A}"/>
              </a:ext>
            </a:extLst>
          </p:cNvPr>
          <p:cNvSpPr/>
          <p:nvPr/>
        </p:nvSpPr>
        <p:spPr>
          <a:xfrm>
            <a:off x="270579" y="2761547"/>
            <a:ext cx="731250" cy="73125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sp>
        <p:nvSpPr>
          <p:cNvPr id="47" name="Прямоугольник 46">
            <a:extLst>
              <a:ext uri="{FF2B5EF4-FFF2-40B4-BE49-F238E27FC236}">
                <a16:creationId xmlns:a16="http://schemas.microsoft.com/office/drawing/2014/main" id="{7860E0C0-4476-4BC0-B615-F219F9530DE7}"/>
              </a:ext>
            </a:extLst>
          </p:cNvPr>
          <p:cNvSpPr/>
          <p:nvPr/>
        </p:nvSpPr>
        <p:spPr>
          <a:xfrm>
            <a:off x="276616" y="1850995"/>
            <a:ext cx="731250" cy="73125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sp>
        <p:nvSpPr>
          <p:cNvPr id="48" name="Прямоугольник 47">
            <a:extLst>
              <a:ext uri="{FF2B5EF4-FFF2-40B4-BE49-F238E27FC236}">
                <a16:creationId xmlns:a16="http://schemas.microsoft.com/office/drawing/2014/main" id="{C90FD2A4-66D0-4782-AF34-633D27B4C00B}"/>
              </a:ext>
            </a:extLst>
          </p:cNvPr>
          <p:cNvSpPr/>
          <p:nvPr/>
        </p:nvSpPr>
        <p:spPr>
          <a:xfrm>
            <a:off x="270579" y="4585150"/>
            <a:ext cx="731250" cy="73125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sp>
        <p:nvSpPr>
          <p:cNvPr id="49" name="Прямоугольник 48">
            <a:extLst>
              <a:ext uri="{FF2B5EF4-FFF2-40B4-BE49-F238E27FC236}">
                <a16:creationId xmlns:a16="http://schemas.microsoft.com/office/drawing/2014/main" id="{9B38B273-138F-4F0D-A5E3-D8312C8C7D37}"/>
              </a:ext>
            </a:extLst>
          </p:cNvPr>
          <p:cNvSpPr/>
          <p:nvPr/>
        </p:nvSpPr>
        <p:spPr>
          <a:xfrm>
            <a:off x="274642" y="3672099"/>
            <a:ext cx="731250" cy="73125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sp>
        <p:nvSpPr>
          <p:cNvPr id="66" name="Прямоугольник 65">
            <a:extLst>
              <a:ext uri="{FF2B5EF4-FFF2-40B4-BE49-F238E27FC236}">
                <a16:creationId xmlns:a16="http://schemas.microsoft.com/office/drawing/2014/main" id="{E5F5CE5B-613C-460D-87C0-DA38BB47326E}"/>
              </a:ext>
            </a:extLst>
          </p:cNvPr>
          <p:cNvSpPr/>
          <p:nvPr/>
        </p:nvSpPr>
        <p:spPr>
          <a:xfrm>
            <a:off x="1004616" y="1850995"/>
            <a:ext cx="3809300" cy="73125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rPr>
              <a:t>HIGH-QUALITY MATERIALS</a:t>
            </a:r>
            <a:endParaRPr lang="ru-RU" sz="1300" dirty="0">
              <a:solidFill>
                <a:schemeClr val="bg1"/>
              </a:solidFill>
            </a:endParaRPr>
          </a:p>
        </p:txBody>
      </p:sp>
      <p:sp>
        <p:nvSpPr>
          <p:cNvPr id="67" name="Прямоугольник 66">
            <a:extLst>
              <a:ext uri="{FF2B5EF4-FFF2-40B4-BE49-F238E27FC236}">
                <a16:creationId xmlns:a16="http://schemas.microsoft.com/office/drawing/2014/main" id="{66EBB61B-FB76-4BC2-A6C4-084D46C643DE}"/>
              </a:ext>
            </a:extLst>
          </p:cNvPr>
          <p:cNvSpPr/>
          <p:nvPr/>
        </p:nvSpPr>
        <p:spPr>
          <a:xfrm>
            <a:off x="1004616" y="2761547"/>
            <a:ext cx="3808800" cy="73125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rPr>
              <a:t>CERTIFICATION</a:t>
            </a:r>
          </a:p>
        </p:txBody>
      </p:sp>
      <p:sp>
        <p:nvSpPr>
          <p:cNvPr id="68" name="Прямоугольник 67">
            <a:extLst>
              <a:ext uri="{FF2B5EF4-FFF2-40B4-BE49-F238E27FC236}">
                <a16:creationId xmlns:a16="http://schemas.microsoft.com/office/drawing/2014/main" id="{7D1CA4AD-CAC1-4C26-BB74-34D8A53A07A0}"/>
              </a:ext>
            </a:extLst>
          </p:cNvPr>
          <p:cNvSpPr/>
          <p:nvPr/>
        </p:nvSpPr>
        <p:spPr>
          <a:xfrm>
            <a:off x="1001828" y="3672099"/>
            <a:ext cx="3808800" cy="73125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rPr>
              <a:t>QUALITY CONTROL AT ALL STAGES OF PRODUCTION</a:t>
            </a:r>
            <a:endParaRPr lang="ru-RU" sz="1300" dirty="0">
              <a:solidFill>
                <a:schemeClr val="bg1"/>
              </a:solidFill>
            </a:endParaRPr>
          </a:p>
        </p:txBody>
      </p:sp>
      <p:sp>
        <p:nvSpPr>
          <p:cNvPr id="69" name="Прямоугольник 68">
            <a:extLst>
              <a:ext uri="{FF2B5EF4-FFF2-40B4-BE49-F238E27FC236}">
                <a16:creationId xmlns:a16="http://schemas.microsoft.com/office/drawing/2014/main" id="{A4CDA1E3-1ADF-4995-B55C-1F956753493E}"/>
              </a:ext>
            </a:extLst>
          </p:cNvPr>
          <p:cNvSpPr/>
          <p:nvPr/>
        </p:nvSpPr>
        <p:spPr>
          <a:xfrm>
            <a:off x="1001829" y="4582651"/>
            <a:ext cx="3808800" cy="73125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bg1"/>
                </a:solidFill>
              </a:rPr>
              <a:t>HIGH-QUALITY COMPONENT FROM ESTABLISHED MANUFACTURERS</a:t>
            </a:r>
            <a:endParaRPr lang="ru-RU" sz="1300" dirty="0">
              <a:solidFill>
                <a:schemeClr val="bg1"/>
              </a:solidFill>
            </a:endParaRPr>
          </a:p>
        </p:txBody>
      </p:sp>
      <p:sp>
        <p:nvSpPr>
          <p:cNvPr id="17" name="TextBox 16">
            <a:extLst>
              <a:ext uri="{FF2B5EF4-FFF2-40B4-BE49-F238E27FC236}">
                <a16:creationId xmlns:a16="http://schemas.microsoft.com/office/drawing/2014/main" id="{8024326F-E633-2AA8-19AE-9DD8FB95EFEB}"/>
              </a:ext>
            </a:extLst>
          </p:cNvPr>
          <p:cNvSpPr txBox="1"/>
          <p:nvPr/>
        </p:nvSpPr>
        <p:spPr>
          <a:xfrm>
            <a:off x="270579" y="967605"/>
            <a:ext cx="3263727" cy="646331"/>
          </a:xfrm>
          <a:prstGeom prst="rect">
            <a:avLst/>
          </a:prstGeom>
          <a:noFill/>
        </p:spPr>
        <p:txBody>
          <a:bodyPr wrap="square">
            <a:spAutoFit/>
          </a:bodyPr>
          <a:lstStyle/>
          <a:p>
            <a:r>
              <a:rPr lang="en-US" b="1" dirty="0">
                <a:solidFill>
                  <a:srgbClr val="C00000"/>
                </a:solidFill>
              </a:rPr>
              <a:t>MANUFACTURING PROCESS AND TECHNICAL SOLUTIONS</a:t>
            </a:r>
            <a:endParaRPr lang="ru-RU" b="1" dirty="0"/>
          </a:p>
        </p:txBody>
      </p:sp>
      <p:pic>
        <p:nvPicPr>
          <p:cNvPr id="18" name="Рисунок 17">
            <a:extLst>
              <a:ext uri="{FF2B5EF4-FFF2-40B4-BE49-F238E27FC236}">
                <a16:creationId xmlns:a16="http://schemas.microsoft.com/office/drawing/2014/main" id="{BFE0E4F3-9BC8-98A9-D9EE-7D285A2176A3}"/>
              </a:ext>
            </a:extLst>
          </p:cNvPr>
          <p:cNvPicPr>
            <a:picLocks noChangeAspect="1"/>
          </p:cNvPicPr>
          <p:nvPr/>
        </p:nvPicPr>
        <p:blipFill>
          <a:blip r:embed="rId3" cstate="print">
            <a:lum bright="70000" contrast="-70000"/>
            <a:extLst>
              <a:ext uri="{28A0092B-C50C-407E-A947-70E740481C1C}">
                <a14:useLocalDpi xmlns:a14="http://schemas.microsoft.com/office/drawing/2010/main"/>
              </a:ext>
            </a:extLst>
          </a:blip>
          <a:stretch>
            <a:fillRect/>
          </a:stretch>
        </p:blipFill>
        <p:spPr>
          <a:xfrm>
            <a:off x="3819507" y="2799660"/>
            <a:ext cx="653681" cy="607098"/>
          </a:xfrm>
          <a:prstGeom prst="rect">
            <a:avLst/>
          </a:prstGeom>
        </p:spPr>
      </p:pic>
      <p:pic>
        <p:nvPicPr>
          <p:cNvPr id="4098" name="Picture 2">
            <a:extLst>
              <a:ext uri="{FF2B5EF4-FFF2-40B4-BE49-F238E27FC236}">
                <a16:creationId xmlns:a16="http://schemas.microsoft.com/office/drawing/2014/main" id="{4BE479EF-DF09-39EC-8BF5-F98D153E8B22}"/>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a:ext>
            </a:extLst>
          </a:blip>
          <a:srcRect/>
          <a:stretch>
            <a:fillRect/>
          </a:stretch>
        </p:blipFill>
        <p:spPr bwMode="auto">
          <a:xfrm>
            <a:off x="387267" y="1933385"/>
            <a:ext cx="566469" cy="5664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78C0315-419D-49B0-CE63-09D213B04A6A}"/>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a:ext>
            </a:extLst>
          </a:blip>
          <a:srcRect/>
          <a:stretch>
            <a:fillRect/>
          </a:stretch>
        </p:blipFill>
        <p:spPr bwMode="auto">
          <a:xfrm>
            <a:off x="373282" y="2911902"/>
            <a:ext cx="505490" cy="5054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A586023-0A4C-02AA-0D08-2C0C89CEC1BC}"/>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a:ext>
            </a:extLst>
          </a:blip>
          <a:srcRect/>
          <a:stretch>
            <a:fillRect/>
          </a:stretch>
        </p:blipFill>
        <p:spPr bwMode="auto">
          <a:xfrm>
            <a:off x="398988" y="3778455"/>
            <a:ext cx="518538" cy="51853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770904F7-E659-F728-8AF5-A68D01C3F643}"/>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a:ext>
            </a:extLst>
          </a:blip>
          <a:srcRect/>
          <a:stretch>
            <a:fillRect/>
          </a:stretch>
        </p:blipFill>
        <p:spPr bwMode="auto">
          <a:xfrm>
            <a:off x="368061" y="4684909"/>
            <a:ext cx="526734" cy="526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blue text&#10;&#10;Description automatically generated">
            <a:extLst>
              <a:ext uri="{FF2B5EF4-FFF2-40B4-BE49-F238E27FC236}">
                <a16:creationId xmlns:a16="http://schemas.microsoft.com/office/drawing/2014/main" id="{998F20D2-B98D-9FCA-FA96-CB2DF500EF1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sp>
        <p:nvSpPr>
          <p:cNvPr id="5" name="TextBox 4">
            <a:extLst>
              <a:ext uri="{FF2B5EF4-FFF2-40B4-BE49-F238E27FC236}">
                <a16:creationId xmlns:a16="http://schemas.microsoft.com/office/drawing/2014/main" id="{52BAD82F-51C9-59BA-FB86-C25B797EB5F2}"/>
              </a:ext>
            </a:extLst>
          </p:cNvPr>
          <p:cNvSpPr txBox="1"/>
          <p:nvPr/>
        </p:nvSpPr>
        <p:spPr>
          <a:xfrm>
            <a:off x="4971570" y="967605"/>
            <a:ext cx="4464495" cy="646331"/>
          </a:xfrm>
          <a:prstGeom prst="rect">
            <a:avLst/>
          </a:prstGeom>
          <a:noFill/>
        </p:spPr>
        <p:txBody>
          <a:bodyPr wrap="square">
            <a:spAutoFit/>
          </a:bodyPr>
          <a:lstStyle/>
          <a:p>
            <a:r>
              <a:rPr lang="ro-RO" b="1" dirty="0"/>
              <a:t>QUALITY CONTROL INCLUDES</a:t>
            </a:r>
            <a:endParaRPr lang="en-US" dirty="0"/>
          </a:p>
          <a:p>
            <a:r>
              <a:rPr lang="ro-RO" b="1" dirty="0"/>
              <a:t>ALL MANUFACTURING STAGES</a:t>
            </a:r>
            <a:endParaRPr lang="en-US" dirty="0"/>
          </a:p>
        </p:txBody>
      </p:sp>
      <p:sp>
        <p:nvSpPr>
          <p:cNvPr id="6" name="Прямоугольник 23">
            <a:extLst>
              <a:ext uri="{FF2B5EF4-FFF2-40B4-BE49-F238E27FC236}">
                <a16:creationId xmlns:a16="http://schemas.microsoft.com/office/drawing/2014/main" id="{04433F44-A238-D515-301D-7B6B15B6931B}"/>
              </a:ext>
            </a:extLst>
          </p:cNvPr>
          <p:cNvSpPr/>
          <p:nvPr/>
        </p:nvSpPr>
        <p:spPr>
          <a:xfrm>
            <a:off x="4975315" y="2761547"/>
            <a:ext cx="731250" cy="73125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sp>
        <p:nvSpPr>
          <p:cNvPr id="7" name="Прямоугольник 24">
            <a:extLst>
              <a:ext uri="{FF2B5EF4-FFF2-40B4-BE49-F238E27FC236}">
                <a16:creationId xmlns:a16="http://schemas.microsoft.com/office/drawing/2014/main" id="{B0778568-767B-FBB9-7C83-D6E660E223AF}"/>
              </a:ext>
            </a:extLst>
          </p:cNvPr>
          <p:cNvSpPr/>
          <p:nvPr/>
        </p:nvSpPr>
        <p:spPr>
          <a:xfrm>
            <a:off x="4978103" y="1850213"/>
            <a:ext cx="731250" cy="73125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sp>
        <p:nvSpPr>
          <p:cNvPr id="8" name="Прямоугольник 25">
            <a:extLst>
              <a:ext uri="{FF2B5EF4-FFF2-40B4-BE49-F238E27FC236}">
                <a16:creationId xmlns:a16="http://schemas.microsoft.com/office/drawing/2014/main" id="{241D5F06-B7F3-9F9F-2906-AF53EBC4058C}"/>
              </a:ext>
            </a:extLst>
          </p:cNvPr>
          <p:cNvSpPr/>
          <p:nvPr/>
        </p:nvSpPr>
        <p:spPr>
          <a:xfrm>
            <a:off x="4975315" y="4585150"/>
            <a:ext cx="731250" cy="73125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sp>
        <p:nvSpPr>
          <p:cNvPr id="9" name="Прямоугольник 26">
            <a:extLst>
              <a:ext uri="{FF2B5EF4-FFF2-40B4-BE49-F238E27FC236}">
                <a16:creationId xmlns:a16="http://schemas.microsoft.com/office/drawing/2014/main" id="{3BE81DFC-C6F6-6A25-50D1-F04E13CC9F48}"/>
              </a:ext>
            </a:extLst>
          </p:cNvPr>
          <p:cNvSpPr/>
          <p:nvPr/>
        </p:nvSpPr>
        <p:spPr>
          <a:xfrm>
            <a:off x="4979378" y="3672099"/>
            <a:ext cx="731250" cy="73125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sp>
        <p:nvSpPr>
          <p:cNvPr id="11" name="Прямоугольник 27">
            <a:extLst>
              <a:ext uri="{FF2B5EF4-FFF2-40B4-BE49-F238E27FC236}">
                <a16:creationId xmlns:a16="http://schemas.microsoft.com/office/drawing/2014/main" id="{70A98156-6AA1-806D-2508-7F1C9FFC0C90}"/>
              </a:ext>
            </a:extLst>
          </p:cNvPr>
          <p:cNvSpPr/>
          <p:nvPr/>
        </p:nvSpPr>
        <p:spPr>
          <a:xfrm>
            <a:off x="5709353" y="1850213"/>
            <a:ext cx="3816424" cy="73125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75" b="1" dirty="0"/>
              <a:t>RAW MATERIAL QUALITY CONTROL</a:t>
            </a:r>
            <a:endParaRPr lang="ro-RO" sz="975" b="1" dirty="0"/>
          </a:p>
          <a:p>
            <a:r>
              <a:rPr lang="ro-RO" sz="975" b="1" dirty="0"/>
              <a:t>- USING X-RAY SPECTROMETRY TO VERIFY COMPOSITION</a:t>
            </a:r>
            <a:endParaRPr lang="ru-RU" sz="975" dirty="0">
              <a:solidFill>
                <a:schemeClr val="bg1"/>
              </a:solidFill>
              <a:cs typeface="Times New Roman" panose="02020603050405020304" pitchFamily="18" charset="0"/>
            </a:endParaRPr>
          </a:p>
        </p:txBody>
      </p:sp>
      <p:sp>
        <p:nvSpPr>
          <p:cNvPr id="12" name="Прямоугольник 28">
            <a:extLst>
              <a:ext uri="{FF2B5EF4-FFF2-40B4-BE49-F238E27FC236}">
                <a16:creationId xmlns:a16="http://schemas.microsoft.com/office/drawing/2014/main" id="{25A2360F-90C1-2B4E-A64D-FE18D1F6DD9D}"/>
              </a:ext>
            </a:extLst>
          </p:cNvPr>
          <p:cNvSpPr/>
          <p:nvPr/>
        </p:nvSpPr>
        <p:spPr>
          <a:xfrm>
            <a:off x="5709352" y="2761547"/>
            <a:ext cx="3816423" cy="73125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75" b="1" dirty="0">
                <a:solidFill>
                  <a:schemeClr val="bg1"/>
                </a:solidFill>
              </a:rPr>
              <a:t>BATTERY BODY CHECK</a:t>
            </a:r>
            <a:endParaRPr lang="ro-RO" sz="975" b="1" dirty="0">
              <a:solidFill>
                <a:schemeClr val="bg1"/>
              </a:solidFill>
            </a:endParaRPr>
          </a:p>
          <a:p>
            <a:r>
              <a:rPr lang="pt-BR" sz="975" dirty="0"/>
              <a:t>– VISUAL INSPECTION IS CARRIED OUT TO DETECT SURFACE DEFECTS, CRACKS, FISTULAE</a:t>
            </a:r>
            <a:endParaRPr lang="ru-RU" sz="975" dirty="0">
              <a:solidFill>
                <a:schemeClr val="bg1"/>
              </a:solidFill>
            </a:endParaRPr>
          </a:p>
        </p:txBody>
      </p:sp>
      <p:sp>
        <p:nvSpPr>
          <p:cNvPr id="13" name="Прямоугольник 29">
            <a:extLst>
              <a:ext uri="{FF2B5EF4-FFF2-40B4-BE49-F238E27FC236}">
                <a16:creationId xmlns:a16="http://schemas.microsoft.com/office/drawing/2014/main" id="{6294DB04-F432-3B06-30BF-073088FEA5C9}"/>
              </a:ext>
            </a:extLst>
          </p:cNvPr>
          <p:cNvSpPr/>
          <p:nvPr/>
        </p:nvSpPr>
        <p:spPr>
          <a:xfrm>
            <a:off x="5706565" y="3672099"/>
            <a:ext cx="3816423" cy="73125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b="1" dirty="0"/>
              <a:t>QUALITY CONTROL OF THE POLISHING AND MECHANICAL TREATMENT PROCESS</a:t>
            </a:r>
          </a:p>
          <a:p>
            <a:r>
              <a:rPr lang="en-US" sz="900" dirty="0"/>
              <a:t>CARRIED OUT AFTER THE COMPLETION OF THE TECHNOLOGICAL PROCESS OF POLISHING AND MECHANICAL TREATMENT OF THE BATTERY BODY</a:t>
            </a:r>
          </a:p>
        </p:txBody>
      </p:sp>
      <p:sp>
        <p:nvSpPr>
          <p:cNvPr id="14" name="Прямоугольник 30">
            <a:extLst>
              <a:ext uri="{FF2B5EF4-FFF2-40B4-BE49-F238E27FC236}">
                <a16:creationId xmlns:a16="http://schemas.microsoft.com/office/drawing/2014/main" id="{D5339BA2-F854-CDFE-EE3E-E3875F028810}"/>
              </a:ext>
            </a:extLst>
          </p:cNvPr>
          <p:cNvSpPr/>
          <p:nvPr/>
        </p:nvSpPr>
        <p:spPr>
          <a:xfrm>
            <a:off x="5706565" y="4582651"/>
            <a:ext cx="3816423" cy="73125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00" b="1" dirty="0"/>
              <a:t>CHECK FOR DEFECTS ON THE BATTERY SURFACE</a:t>
            </a:r>
          </a:p>
          <a:p>
            <a:r>
              <a:rPr lang="ro-RO" sz="900" dirty="0"/>
              <a:t>- THICKNESS OF THE CHROME-NICKEL COATING USING A SPECTROGRAPH</a:t>
            </a:r>
          </a:p>
          <a:p>
            <a:r>
              <a:rPr lang="ro-RO" sz="900" dirty="0"/>
              <a:t>- RESISTANCE TO AGGRESSIVE ENVIRONMENTS AND QUALITY IS CHECKED USING STEAM FROM WATER AND SALT</a:t>
            </a:r>
          </a:p>
          <a:p>
            <a:endParaRPr lang="ru-RU" sz="900" b="1" dirty="0">
              <a:solidFill>
                <a:schemeClr val="bg1"/>
              </a:solidFill>
            </a:endParaRPr>
          </a:p>
        </p:txBody>
      </p:sp>
      <p:sp>
        <p:nvSpPr>
          <p:cNvPr id="15" name="Прямоугольник 18">
            <a:extLst>
              <a:ext uri="{FF2B5EF4-FFF2-40B4-BE49-F238E27FC236}">
                <a16:creationId xmlns:a16="http://schemas.microsoft.com/office/drawing/2014/main" id="{70B162C5-D5BB-162B-C402-9918F18F40A1}"/>
              </a:ext>
            </a:extLst>
          </p:cNvPr>
          <p:cNvSpPr/>
          <p:nvPr/>
        </p:nvSpPr>
        <p:spPr>
          <a:xfrm>
            <a:off x="4981062" y="5495703"/>
            <a:ext cx="731250" cy="73125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63"/>
          </a:p>
        </p:txBody>
      </p:sp>
      <p:sp>
        <p:nvSpPr>
          <p:cNvPr id="16" name="Прямоугольник 20">
            <a:extLst>
              <a:ext uri="{FF2B5EF4-FFF2-40B4-BE49-F238E27FC236}">
                <a16:creationId xmlns:a16="http://schemas.microsoft.com/office/drawing/2014/main" id="{E1EB504C-59E8-5DA7-FFDF-46DF7E307B19}"/>
              </a:ext>
            </a:extLst>
          </p:cNvPr>
          <p:cNvSpPr/>
          <p:nvPr/>
        </p:nvSpPr>
        <p:spPr>
          <a:xfrm>
            <a:off x="5712311" y="5493203"/>
            <a:ext cx="3810323" cy="73125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975" b="1" dirty="0"/>
              <a:t>TESTING OF ASSEMBLED FINISHED PRODUCTS</a:t>
            </a:r>
          </a:p>
          <a:p>
            <a:r>
              <a:rPr lang="en-US" sz="975" b="1" dirty="0"/>
              <a:t>TESTING OF TIGHTNESS ON STANDS WITH WATER AND AIR</a:t>
            </a:r>
          </a:p>
          <a:p>
            <a:r>
              <a:rPr lang="en-US" sz="975" b="1" dirty="0"/>
              <a:t>CONTROL OF THE TIGHTNESS OF THE FINISHED PRODUCT</a:t>
            </a:r>
          </a:p>
          <a:p>
            <a:endParaRPr lang="ru-RU" sz="975" b="1" dirty="0"/>
          </a:p>
        </p:txBody>
      </p:sp>
      <p:pic>
        <p:nvPicPr>
          <p:cNvPr id="19" name="Picture 2">
            <a:extLst>
              <a:ext uri="{FF2B5EF4-FFF2-40B4-BE49-F238E27FC236}">
                <a16:creationId xmlns:a16="http://schemas.microsoft.com/office/drawing/2014/main" id="{CDB45111-CD9D-1A38-1671-8D29002B7312}"/>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a:ext>
            </a:extLst>
          </a:blip>
          <a:srcRect/>
          <a:stretch>
            <a:fillRect/>
          </a:stretch>
        </p:blipFill>
        <p:spPr bwMode="auto">
          <a:xfrm>
            <a:off x="5066376" y="1943168"/>
            <a:ext cx="584546" cy="5845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597DD73B-DC7B-60EA-368E-7ADFD55141A9}"/>
              </a:ext>
            </a:extLst>
          </p:cNvPr>
          <p:cNvPicPr>
            <a:picLocks noChangeAspect="1" noChangeArrowheads="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061051" y="5573192"/>
            <a:ext cx="571274" cy="5712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75439ED9-CBBA-46EA-3B88-0E75B2D06D62}"/>
              </a:ext>
            </a:extLst>
          </p:cNvPr>
          <p:cNvPicPr>
            <a:picLocks noChangeAspect="1" noChangeArrowheads="1"/>
          </p:cNvPicPr>
          <p:nvPr/>
        </p:nvPicPr>
        <p:blipFill>
          <a:blip r:embed="rId11" cstate="print">
            <a:lum bright="70000" contrast="-70000"/>
            <a:extLst>
              <a:ext uri="{28A0092B-C50C-407E-A947-70E740481C1C}">
                <a14:useLocalDpi xmlns:a14="http://schemas.microsoft.com/office/drawing/2010/main"/>
              </a:ext>
            </a:extLst>
          </a:blip>
          <a:srcRect/>
          <a:stretch>
            <a:fillRect/>
          </a:stretch>
        </p:blipFill>
        <p:spPr bwMode="auto">
          <a:xfrm>
            <a:off x="5037155" y="4674951"/>
            <a:ext cx="607570" cy="6075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2CD9DA58-FB8F-40AE-92F6-E091194A9101}"/>
              </a:ext>
            </a:extLst>
          </p:cNvPr>
          <p:cNvPicPr>
            <a:picLocks noChangeAspect="1" noChangeArrowheads="1"/>
          </p:cNvPicPr>
          <p:nvPr/>
        </p:nvPicPr>
        <p:blipFill>
          <a:blip r:embed="rId12" cstate="print">
            <a:lum bright="70000" contrast="-70000"/>
            <a:extLst>
              <a:ext uri="{28A0092B-C50C-407E-A947-70E740481C1C}">
                <a14:useLocalDpi xmlns:a14="http://schemas.microsoft.com/office/drawing/2010/main"/>
              </a:ext>
            </a:extLst>
          </a:blip>
          <a:srcRect/>
          <a:stretch>
            <a:fillRect/>
          </a:stretch>
        </p:blipFill>
        <p:spPr bwMode="auto">
          <a:xfrm>
            <a:off x="5023479" y="3713266"/>
            <a:ext cx="670076" cy="6700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15821BDE-5787-F5B4-9569-1FF810CB80FD}"/>
              </a:ext>
            </a:extLst>
          </p:cNvPr>
          <p:cNvPicPr>
            <a:picLocks noChangeAspect="1" noChangeArrowheads="1"/>
          </p:cNvPicPr>
          <p:nvPr/>
        </p:nvPicPr>
        <p:blipFill>
          <a:blip r:embed="rId13" cstate="print">
            <a:lum bright="70000" contrast="-70000"/>
            <a:extLst>
              <a:ext uri="{28A0092B-C50C-407E-A947-70E740481C1C}">
                <a14:useLocalDpi xmlns:a14="http://schemas.microsoft.com/office/drawing/2010/main"/>
              </a:ext>
            </a:extLst>
          </a:blip>
          <a:srcRect/>
          <a:stretch>
            <a:fillRect/>
          </a:stretch>
        </p:blipFill>
        <p:spPr bwMode="auto">
          <a:xfrm>
            <a:off x="5077660" y="2853027"/>
            <a:ext cx="568355" cy="5683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4D19856-CCAD-475E-751F-3D3B79B27C81}"/>
              </a:ext>
            </a:extLst>
          </p:cNvPr>
          <p:cNvSpPr txBox="1"/>
          <p:nvPr/>
        </p:nvSpPr>
        <p:spPr>
          <a:xfrm>
            <a:off x="5816285" y="107340"/>
            <a:ext cx="3816424" cy="369332"/>
          </a:xfrm>
          <a:prstGeom prst="rect">
            <a:avLst/>
          </a:prstGeom>
          <a:noFill/>
        </p:spPr>
        <p:txBody>
          <a:bodyPr wrap="square" rtlCol="0">
            <a:spAutoFit/>
          </a:bodyPr>
          <a:lstStyle/>
          <a:p>
            <a:pPr algn="r"/>
            <a:r>
              <a:rPr lang="en-RO" dirty="0"/>
              <a:t>Production</a:t>
            </a:r>
          </a:p>
        </p:txBody>
      </p:sp>
    </p:spTree>
    <p:extLst>
      <p:ext uri="{BB962C8B-B14F-4D97-AF65-F5344CB8AC3E}">
        <p14:creationId xmlns:p14="http://schemas.microsoft.com/office/powerpoint/2010/main" val="2252614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descr="Изображение выглядит как внутренний&#10;&#10;Автоматически созданное описание">
            <a:extLst>
              <a:ext uri="{FF2B5EF4-FFF2-40B4-BE49-F238E27FC236}">
                <a16:creationId xmlns:a16="http://schemas.microsoft.com/office/drawing/2014/main" id="{A376DE66-3A80-E76D-3EC8-58458BD5B2B7}"/>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053597" y="642938"/>
            <a:ext cx="6949638" cy="5572125"/>
          </a:xfrm>
          <a:prstGeom prst="rect">
            <a:avLst/>
          </a:prstGeom>
        </p:spPr>
      </p:pic>
      <p:sp>
        <p:nvSpPr>
          <p:cNvPr id="36" name="Прямоугольник 35">
            <a:extLst>
              <a:ext uri="{FF2B5EF4-FFF2-40B4-BE49-F238E27FC236}">
                <a16:creationId xmlns:a16="http://schemas.microsoft.com/office/drawing/2014/main" id="{93F3FDDE-62F5-40E3-A640-AADFFB33934A}"/>
              </a:ext>
            </a:extLst>
          </p:cNvPr>
          <p:cNvSpPr/>
          <p:nvPr/>
        </p:nvSpPr>
        <p:spPr>
          <a:xfrm>
            <a:off x="6607382" y="1808796"/>
            <a:ext cx="2369932" cy="1755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463" dirty="0">
                <a:latin typeface="Myriad Pro" panose="020B0503030403020204" pitchFamily="34" charset="0"/>
              </a:rPr>
              <a:t>STAINLESS STEEL 1.4301</a:t>
            </a:r>
            <a:endParaRPr lang="ru-RU" sz="1463" dirty="0">
              <a:latin typeface="Myriad Pro" panose="020B0503030403020204" pitchFamily="34" charset="0"/>
            </a:endParaRPr>
          </a:p>
          <a:p>
            <a:endParaRPr lang="ro-RO" sz="1138" i="1" dirty="0">
              <a:latin typeface="Myriad Pro" pitchFamily="34" charset="0"/>
            </a:endParaRPr>
          </a:p>
          <a:p>
            <a:r>
              <a:rPr lang="en-US" sz="1138" i="1" dirty="0" err="1">
                <a:latin typeface="Myriad Pro" pitchFamily="34" charset="0"/>
              </a:rPr>
              <a:t>In the USA, this type of steel is known under the AISI 304 brand..</a:t>
            </a:r>
          </a:p>
          <a:p>
            <a:endParaRPr lang="ru-RU" sz="1463" dirty="0">
              <a:latin typeface="Myriad Pro" panose="020B0503030403020204" pitchFamily="34" charset="0"/>
            </a:endParaRPr>
          </a:p>
        </p:txBody>
      </p:sp>
      <p:sp>
        <p:nvSpPr>
          <p:cNvPr id="39" name="Прямоугольник 38">
            <a:extLst>
              <a:ext uri="{FF2B5EF4-FFF2-40B4-BE49-F238E27FC236}">
                <a16:creationId xmlns:a16="http://schemas.microsoft.com/office/drawing/2014/main" id="{E8CF2004-092F-43DD-848F-EF16DB254D2D}"/>
              </a:ext>
            </a:extLst>
          </p:cNvPr>
          <p:cNvSpPr/>
          <p:nvPr/>
        </p:nvSpPr>
        <p:spPr>
          <a:xfrm>
            <a:off x="4389328" y="3955559"/>
            <a:ext cx="4587985" cy="1755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ru-RU" sz="1463" dirty="0">
              <a:solidFill>
                <a:schemeClr val="bg1"/>
              </a:solidFill>
            </a:endParaRPr>
          </a:p>
          <a:p>
            <a:r>
              <a:rPr lang="ro-RO" sz="1463" dirty="0">
                <a:solidFill>
                  <a:schemeClr val="bg1"/>
                </a:solidFill>
              </a:rPr>
              <a:t>BRASS WITH LOW LEAD CONTENT</a:t>
            </a:r>
            <a:endParaRPr lang="ru-RU" sz="1463" dirty="0">
              <a:solidFill>
                <a:schemeClr val="bg1"/>
              </a:solidFill>
            </a:endParaRPr>
          </a:p>
        </p:txBody>
      </p:sp>
      <p:sp>
        <p:nvSpPr>
          <p:cNvPr id="18" name="TextBox 17">
            <a:extLst>
              <a:ext uri="{FF2B5EF4-FFF2-40B4-BE49-F238E27FC236}">
                <a16:creationId xmlns:a16="http://schemas.microsoft.com/office/drawing/2014/main" id="{761EAA5B-2D02-59DF-0AB0-D3CABE3C129C}"/>
              </a:ext>
            </a:extLst>
          </p:cNvPr>
          <p:cNvSpPr txBox="1"/>
          <p:nvPr/>
        </p:nvSpPr>
        <p:spPr>
          <a:xfrm>
            <a:off x="704528" y="1808796"/>
            <a:ext cx="3416490" cy="792525"/>
          </a:xfrm>
          <a:prstGeom prst="rect">
            <a:avLst/>
          </a:prstGeom>
          <a:noFill/>
        </p:spPr>
        <p:txBody>
          <a:bodyPr wrap="square">
            <a:spAutoFit/>
          </a:bodyPr>
          <a:lstStyle/>
          <a:p>
            <a:r>
              <a:rPr lang="en-US" sz="2275" b="1" dirty="0"/>
              <a:t>HIGH-QUALITY MATERIAL</a:t>
            </a:r>
            <a:endParaRPr lang="ru-RU" sz="2275" b="1" dirty="0"/>
          </a:p>
        </p:txBody>
      </p:sp>
      <p:sp>
        <p:nvSpPr>
          <p:cNvPr id="11" name="Прямоугольник 10">
            <a:extLst>
              <a:ext uri="{FF2B5EF4-FFF2-40B4-BE49-F238E27FC236}">
                <a16:creationId xmlns:a16="http://schemas.microsoft.com/office/drawing/2014/main" id="{DAA4B21F-B035-40C7-E7C9-348B074747DE}"/>
              </a:ext>
            </a:extLst>
          </p:cNvPr>
          <p:cNvSpPr/>
          <p:nvPr/>
        </p:nvSpPr>
        <p:spPr>
          <a:xfrm>
            <a:off x="4850311" y="1808796"/>
            <a:ext cx="1755000" cy="175500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463" dirty="0"/>
          </a:p>
        </p:txBody>
      </p:sp>
      <p:sp>
        <p:nvSpPr>
          <p:cNvPr id="17" name="Прямоугольник 16">
            <a:extLst>
              <a:ext uri="{FF2B5EF4-FFF2-40B4-BE49-F238E27FC236}">
                <a16:creationId xmlns:a16="http://schemas.microsoft.com/office/drawing/2014/main" id="{81C3EB59-2902-EED6-C944-ED5788EC2D6E}"/>
              </a:ext>
            </a:extLst>
          </p:cNvPr>
          <p:cNvSpPr/>
          <p:nvPr/>
        </p:nvSpPr>
        <p:spPr>
          <a:xfrm>
            <a:off x="2634327" y="3955559"/>
            <a:ext cx="1755000" cy="175500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ru-RU" sz="1463" dirty="0"/>
          </a:p>
        </p:txBody>
      </p:sp>
      <p:sp>
        <p:nvSpPr>
          <p:cNvPr id="14" name="Прямоугольник 13">
            <a:extLst>
              <a:ext uri="{FF2B5EF4-FFF2-40B4-BE49-F238E27FC236}">
                <a16:creationId xmlns:a16="http://schemas.microsoft.com/office/drawing/2014/main" id="{0F39E7AC-0BB2-C086-DCF8-CAF9852FFDCC}"/>
              </a:ext>
            </a:extLst>
          </p:cNvPr>
          <p:cNvSpPr/>
          <p:nvPr/>
        </p:nvSpPr>
        <p:spPr>
          <a:xfrm>
            <a:off x="4776167" y="4446211"/>
            <a:ext cx="1135318" cy="492443"/>
          </a:xfrm>
          <a:prstGeom prst="rect">
            <a:avLst/>
          </a:prstGeom>
        </p:spPr>
        <p:txBody>
          <a:bodyPr wrap="square">
            <a:spAutoFit/>
          </a:bodyPr>
          <a:lstStyle/>
          <a:p>
            <a:r>
              <a:rPr lang="ru-RU" sz="1300" b="1" dirty="0">
                <a:solidFill>
                  <a:schemeClr val="bg1"/>
                </a:solidFill>
                <a:latin typeface="Myriad Pro" panose="020B0503030403020204" pitchFamily="34" charset="0"/>
              </a:rPr>
              <a:t>Zn / zinc</a:t>
            </a:r>
            <a:endParaRPr lang="ru-RU" sz="1300" i="1" dirty="0">
              <a:solidFill>
                <a:schemeClr val="bg1"/>
              </a:solidFill>
              <a:latin typeface="Myriad Pro" panose="020B0503030403020204" pitchFamily="34" charset="0"/>
            </a:endParaRPr>
          </a:p>
          <a:p>
            <a:r>
              <a:rPr lang="ru-RU" sz="1300" i="1" dirty="0">
                <a:solidFill>
                  <a:schemeClr val="bg1"/>
                </a:solidFill>
                <a:latin typeface="Myriad Pro" panose="020B0503030403020204" pitchFamily="34" charset="0"/>
              </a:rPr>
              <a:t>36,5-39,5%</a:t>
            </a:r>
          </a:p>
        </p:txBody>
      </p:sp>
      <p:sp>
        <p:nvSpPr>
          <p:cNvPr id="19" name="Прямоугольник 18">
            <a:extLst>
              <a:ext uri="{FF2B5EF4-FFF2-40B4-BE49-F238E27FC236}">
                <a16:creationId xmlns:a16="http://schemas.microsoft.com/office/drawing/2014/main" id="{3AC7660E-8260-06E5-1943-2FBE9BC5D34B}"/>
              </a:ext>
            </a:extLst>
          </p:cNvPr>
          <p:cNvSpPr/>
          <p:nvPr/>
        </p:nvSpPr>
        <p:spPr>
          <a:xfrm>
            <a:off x="6011091" y="4446211"/>
            <a:ext cx="1170130" cy="492443"/>
          </a:xfrm>
          <a:prstGeom prst="rect">
            <a:avLst/>
          </a:prstGeom>
        </p:spPr>
        <p:txBody>
          <a:bodyPr wrap="square">
            <a:spAutoFit/>
          </a:bodyPr>
          <a:lstStyle/>
          <a:p>
            <a:r>
              <a:rPr lang="en-US" sz="1300" b="1" dirty="0">
                <a:solidFill>
                  <a:schemeClr val="bg1"/>
                </a:solidFill>
                <a:latin typeface="Myriad Pro" panose="020B0503030403020204" pitchFamily="34" charset="0"/>
              </a:rPr>
              <a:t>Cu / copper 59.25-60.25%</a:t>
            </a:r>
            <a:endParaRPr lang="ru-RU" sz="1300" b="1" i="1" dirty="0">
              <a:solidFill>
                <a:schemeClr val="bg1"/>
              </a:solidFill>
              <a:latin typeface="Myriad Pro" panose="020B0503030403020204" pitchFamily="34" charset="0"/>
            </a:endParaRPr>
          </a:p>
        </p:txBody>
      </p:sp>
      <p:sp>
        <p:nvSpPr>
          <p:cNvPr id="21" name="Прямоугольник 20">
            <a:extLst>
              <a:ext uri="{FF2B5EF4-FFF2-40B4-BE49-F238E27FC236}">
                <a16:creationId xmlns:a16="http://schemas.microsoft.com/office/drawing/2014/main" id="{FBF860CB-60EC-FAA7-8507-D634E64E807D}"/>
              </a:ext>
            </a:extLst>
          </p:cNvPr>
          <p:cNvSpPr/>
          <p:nvPr/>
        </p:nvSpPr>
        <p:spPr>
          <a:xfrm>
            <a:off x="7163814" y="4446211"/>
            <a:ext cx="1170130" cy="492443"/>
          </a:xfrm>
          <a:prstGeom prst="rect">
            <a:avLst/>
          </a:prstGeom>
        </p:spPr>
        <p:txBody>
          <a:bodyPr wrap="square">
            <a:spAutoFit/>
          </a:bodyPr>
          <a:lstStyle/>
          <a:p>
            <a:r>
              <a:rPr lang="en-US" sz="1300" b="1" dirty="0">
                <a:solidFill>
                  <a:schemeClr val="bg1"/>
                </a:solidFill>
                <a:latin typeface="Myriad Pro" panose="020B0503030403020204" pitchFamily="34" charset="0"/>
              </a:rPr>
              <a:t>Pb / lead</a:t>
            </a:r>
            <a:endParaRPr lang="ru-RU" sz="1300" dirty="0">
              <a:solidFill>
                <a:schemeClr val="bg1"/>
              </a:solidFill>
              <a:latin typeface="Myriad Pro" panose="020B0503030403020204" pitchFamily="34" charset="0"/>
            </a:endParaRPr>
          </a:p>
          <a:p>
            <a:r>
              <a:rPr lang="ru-RU" sz="1300" i="1" dirty="0">
                <a:solidFill>
                  <a:schemeClr val="bg1"/>
                </a:solidFill>
                <a:latin typeface="Myriad Pro" panose="020B0503030403020204" pitchFamily="34" charset="0"/>
              </a:rPr>
              <a:t>1,2-1,6% *</a:t>
            </a:r>
          </a:p>
        </p:txBody>
      </p:sp>
      <p:sp>
        <p:nvSpPr>
          <p:cNvPr id="22" name="Прямоугольник 21">
            <a:extLst>
              <a:ext uri="{FF2B5EF4-FFF2-40B4-BE49-F238E27FC236}">
                <a16:creationId xmlns:a16="http://schemas.microsoft.com/office/drawing/2014/main" id="{5471CD1A-D85B-643F-BD21-953254D5AE48}"/>
              </a:ext>
            </a:extLst>
          </p:cNvPr>
          <p:cNvSpPr/>
          <p:nvPr/>
        </p:nvSpPr>
        <p:spPr>
          <a:xfrm>
            <a:off x="4776167" y="5049205"/>
            <a:ext cx="1135318" cy="492443"/>
          </a:xfrm>
          <a:prstGeom prst="rect">
            <a:avLst/>
          </a:prstGeom>
        </p:spPr>
        <p:txBody>
          <a:bodyPr wrap="square">
            <a:spAutoFit/>
          </a:bodyPr>
          <a:lstStyle/>
          <a:p>
            <a:r>
              <a:rPr lang="en-US" sz="1300" b="1" dirty="0">
                <a:solidFill>
                  <a:schemeClr val="bg1"/>
                </a:solidFill>
                <a:latin typeface="Myriad Pro" panose="020B0503030403020204" pitchFamily="34" charset="0"/>
              </a:rPr>
              <a:t>Al / aluminum</a:t>
            </a:r>
            <a:endParaRPr lang="ru-RU" sz="1300" dirty="0">
              <a:solidFill>
                <a:schemeClr val="bg1"/>
              </a:solidFill>
              <a:latin typeface="Myriad Pro" panose="020B0503030403020204" pitchFamily="34" charset="0"/>
            </a:endParaRPr>
          </a:p>
          <a:p>
            <a:r>
              <a:rPr lang="ru-RU" sz="1300" i="1" dirty="0">
                <a:solidFill>
                  <a:schemeClr val="bg1"/>
                </a:solidFill>
                <a:latin typeface="Myriad Pro" panose="020B0503030403020204" pitchFamily="34" charset="0"/>
              </a:rPr>
              <a:t>0,55-0,75%</a:t>
            </a:r>
          </a:p>
        </p:txBody>
      </p:sp>
      <p:sp>
        <p:nvSpPr>
          <p:cNvPr id="23" name="Прямоугольник 22">
            <a:extLst>
              <a:ext uri="{FF2B5EF4-FFF2-40B4-BE49-F238E27FC236}">
                <a16:creationId xmlns:a16="http://schemas.microsoft.com/office/drawing/2014/main" id="{D313D1A2-3E79-4072-808E-49A4A51F0F6A}"/>
              </a:ext>
            </a:extLst>
          </p:cNvPr>
          <p:cNvSpPr/>
          <p:nvPr/>
        </p:nvSpPr>
        <p:spPr>
          <a:xfrm>
            <a:off x="6011092" y="5049205"/>
            <a:ext cx="1035710" cy="692497"/>
          </a:xfrm>
          <a:prstGeom prst="rect">
            <a:avLst/>
          </a:prstGeom>
        </p:spPr>
        <p:txBody>
          <a:bodyPr wrap="square">
            <a:spAutoFit/>
          </a:bodyPr>
          <a:lstStyle/>
          <a:p>
            <a:r>
              <a:rPr lang="en-US" sz="1300" b="1" dirty="0">
                <a:solidFill>
                  <a:schemeClr val="bg1"/>
                </a:solidFill>
                <a:latin typeface="Myriad Pro" panose="020B0503030403020204" pitchFamily="34" charset="0"/>
              </a:rPr>
              <a:t>Sn / tin up to 0.2%</a:t>
            </a:r>
          </a:p>
        </p:txBody>
      </p:sp>
      <p:sp>
        <p:nvSpPr>
          <p:cNvPr id="24" name="Прямоугольник 23">
            <a:extLst>
              <a:ext uri="{FF2B5EF4-FFF2-40B4-BE49-F238E27FC236}">
                <a16:creationId xmlns:a16="http://schemas.microsoft.com/office/drawing/2014/main" id="{5A5FA20E-1F02-9BA7-9265-16B851162EF7}"/>
              </a:ext>
            </a:extLst>
          </p:cNvPr>
          <p:cNvSpPr/>
          <p:nvPr/>
        </p:nvSpPr>
        <p:spPr>
          <a:xfrm>
            <a:off x="7163814" y="5049205"/>
            <a:ext cx="1070524" cy="692497"/>
          </a:xfrm>
          <a:prstGeom prst="rect">
            <a:avLst/>
          </a:prstGeom>
        </p:spPr>
        <p:txBody>
          <a:bodyPr wrap="square">
            <a:spAutoFit/>
          </a:bodyPr>
          <a:lstStyle/>
          <a:p>
            <a:r>
              <a:rPr lang="en-US" sz="1300" b="1" dirty="0">
                <a:solidFill>
                  <a:schemeClr val="bg1"/>
                </a:solidFill>
                <a:latin typeface="Myriad Pro" panose="020B0503030403020204" pitchFamily="34" charset="0"/>
              </a:rPr>
              <a:t>Ni / nickel</a:t>
            </a:r>
            <a:endParaRPr lang="ro-RO" sz="1300" dirty="0">
              <a:solidFill>
                <a:schemeClr val="bg1"/>
              </a:solidFill>
              <a:latin typeface="Myriad Pro" panose="020B0503030403020204" pitchFamily="34" charset="0"/>
            </a:endParaRPr>
          </a:p>
          <a:p>
            <a:r>
              <a:rPr lang="en-US" sz="1300" i="1" dirty="0" err="1">
                <a:solidFill>
                  <a:schemeClr val="bg1"/>
                </a:solidFill>
                <a:latin typeface="Myriad Pro" panose="020B0503030403020204" pitchFamily="34" charset="0"/>
              </a:rPr>
              <a:t>up to 0.2%</a:t>
            </a:r>
          </a:p>
        </p:txBody>
      </p:sp>
      <p:pic>
        <p:nvPicPr>
          <p:cNvPr id="25" name="Рисунок 24">
            <a:extLst>
              <a:ext uri="{FF2B5EF4-FFF2-40B4-BE49-F238E27FC236}">
                <a16:creationId xmlns:a16="http://schemas.microsoft.com/office/drawing/2014/main" id="{F8EE9C30-1375-CBB1-87F7-6FB439F8B2A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180683" y="4247896"/>
            <a:ext cx="2111846" cy="1462663"/>
          </a:xfrm>
          <a:prstGeom prst="rect">
            <a:avLst/>
          </a:prstGeom>
        </p:spPr>
      </p:pic>
      <p:pic>
        <p:nvPicPr>
          <p:cNvPr id="26" name="Рисунок 25">
            <a:extLst>
              <a:ext uri="{FF2B5EF4-FFF2-40B4-BE49-F238E27FC236}">
                <a16:creationId xmlns:a16="http://schemas.microsoft.com/office/drawing/2014/main" id="{02CA0BC7-97E6-E766-5463-FFCF008D75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45534" y="1972962"/>
            <a:ext cx="983539" cy="1368508"/>
          </a:xfrm>
          <a:prstGeom prst="rect">
            <a:avLst/>
          </a:prstGeom>
        </p:spPr>
      </p:pic>
      <p:pic>
        <p:nvPicPr>
          <p:cNvPr id="3" name="Picture 2" descr="A black and blue text&#10;&#10;Description automatically generated">
            <a:extLst>
              <a:ext uri="{FF2B5EF4-FFF2-40B4-BE49-F238E27FC236}">
                <a16:creationId xmlns:a16="http://schemas.microsoft.com/office/drawing/2014/main" id="{3D4D2544-FB0A-946D-F229-EE65C56A973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pic>
        <p:nvPicPr>
          <p:cNvPr id="5" name="Рисунок 29">
            <a:extLst>
              <a:ext uri="{FF2B5EF4-FFF2-40B4-BE49-F238E27FC236}">
                <a16:creationId xmlns:a16="http://schemas.microsoft.com/office/drawing/2014/main" id="{FA9FB6D0-9CD7-1C6D-5F90-B385D58CE7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1597" y="4141869"/>
            <a:ext cx="1451433" cy="1347998"/>
          </a:xfrm>
          <a:prstGeom prst="rect">
            <a:avLst/>
          </a:prstGeom>
        </p:spPr>
      </p:pic>
      <p:pic>
        <p:nvPicPr>
          <p:cNvPr id="6" name="Рисунок 1" descr="Lemark_logo.png">
            <a:extLst>
              <a:ext uri="{FF2B5EF4-FFF2-40B4-BE49-F238E27FC236}">
                <a16:creationId xmlns:a16="http://schemas.microsoft.com/office/drawing/2014/main" id="{E6156FD5-2CB4-0D1F-0EE1-288A0154FD5A}"/>
              </a:ext>
            </a:extLst>
          </p:cNvPr>
          <p:cNvPicPr>
            <a:picLocks noChangeAspect="1"/>
          </p:cNvPicPr>
          <p:nvPr/>
        </p:nvPicPr>
        <p:blipFill>
          <a:blip r:embed="rId9" cstate="print"/>
          <a:stretch>
            <a:fillRect/>
          </a:stretch>
        </p:blipFill>
        <p:spPr>
          <a:xfrm>
            <a:off x="762119" y="2704294"/>
            <a:ext cx="1872208" cy="547913"/>
          </a:xfrm>
          <a:prstGeom prst="rect">
            <a:avLst/>
          </a:prstGeom>
        </p:spPr>
      </p:pic>
      <p:sp>
        <p:nvSpPr>
          <p:cNvPr id="2" name="TextBox 1">
            <a:extLst>
              <a:ext uri="{FF2B5EF4-FFF2-40B4-BE49-F238E27FC236}">
                <a16:creationId xmlns:a16="http://schemas.microsoft.com/office/drawing/2014/main" id="{1196A082-7D49-BD33-05DD-53A1A3BD417B}"/>
              </a:ext>
            </a:extLst>
          </p:cNvPr>
          <p:cNvSpPr txBox="1"/>
          <p:nvPr/>
        </p:nvSpPr>
        <p:spPr>
          <a:xfrm>
            <a:off x="5816285" y="107340"/>
            <a:ext cx="3816424" cy="369332"/>
          </a:xfrm>
          <a:prstGeom prst="rect">
            <a:avLst/>
          </a:prstGeom>
          <a:noFill/>
        </p:spPr>
        <p:txBody>
          <a:bodyPr wrap="square" rtlCol="0">
            <a:spAutoFit/>
          </a:bodyPr>
          <a:lstStyle/>
          <a:p>
            <a:pPr algn="r"/>
            <a:r>
              <a:rPr lang="en-RO" dirty="0"/>
              <a:t>Raw Material</a:t>
            </a:r>
          </a:p>
        </p:txBody>
      </p:sp>
    </p:spTree>
    <p:extLst>
      <p:ext uri="{BB962C8B-B14F-4D97-AF65-F5344CB8AC3E}">
        <p14:creationId xmlns:p14="http://schemas.microsoft.com/office/powerpoint/2010/main" val="2069459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03587-8959-D341-378C-544779870C7E}"/>
            </a:ext>
          </a:extLst>
        </p:cNvPr>
        <p:cNvGrpSpPr/>
        <p:nvPr/>
      </p:nvGrpSpPr>
      <p:grpSpPr>
        <a:xfrm>
          <a:off x="0" y="0"/>
          <a:ext cx="0" cy="0"/>
          <a:chOff x="0" y="0"/>
          <a:chExt cx="0" cy="0"/>
        </a:xfrm>
      </p:grpSpPr>
      <p:pic>
        <p:nvPicPr>
          <p:cNvPr id="15" name="Рисунок 14" descr="Изображение выглядит как внутренний&#10;&#10;Автоматически созданное описание">
            <a:extLst>
              <a:ext uri="{FF2B5EF4-FFF2-40B4-BE49-F238E27FC236}">
                <a16:creationId xmlns:a16="http://schemas.microsoft.com/office/drawing/2014/main" id="{BFF49776-7C16-F04F-56F6-7634AEDE7B79}"/>
              </a:ext>
            </a:extLst>
          </p:cNvPr>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062649" y="728953"/>
            <a:ext cx="6949638" cy="5572125"/>
          </a:xfrm>
          <a:prstGeom prst="rect">
            <a:avLst/>
          </a:prstGeom>
        </p:spPr>
      </p:pic>
      <p:sp>
        <p:nvSpPr>
          <p:cNvPr id="38" name="Прямоугольник 37">
            <a:extLst>
              <a:ext uri="{FF2B5EF4-FFF2-40B4-BE49-F238E27FC236}">
                <a16:creationId xmlns:a16="http://schemas.microsoft.com/office/drawing/2014/main" id="{8512CEAC-7A40-865E-A2B5-0CAF1249B591}"/>
              </a:ext>
            </a:extLst>
          </p:cNvPr>
          <p:cNvSpPr/>
          <p:nvPr/>
        </p:nvSpPr>
        <p:spPr>
          <a:xfrm>
            <a:off x="1302513" y="1772816"/>
            <a:ext cx="8330195" cy="1053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63" b="1" dirty="0">
                <a:latin typeface="Calibri" panose="020F0502020204030204" pitchFamily="34" charset="0"/>
                <a:ea typeface="Calibri" panose="020F0502020204030204" pitchFamily="34" charset="0"/>
                <a:cs typeface="Times New Roman" panose="02020603050405020304" pitchFamily="18" charset="0"/>
              </a:rPr>
              <a:t>GALVANIZING</a:t>
            </a:r>
          </a:p>
          <a:p>
            <a:r>
              <a:rPr lang="it-IT" sz="1463" dirty="0">
                <a:latin typeface="Calibri" panose="020F0502020204030204" pitchFamily="34" charset="0"/>
                <a:ea typeface="Calibri" panose="020F0502020204030204" pitchFamily="34" charset="0"/>
                <a:cs typeface="Times New Roman" panose="02020603050405020304" pitchFamily="18" charset="0"/>
              </a:rPr>
              <a:t>CHROME-NICKEL COATING</a:t>
            </a:r>
          </a:p>
          <a:p>
            <a:r>
              <a:rPr lang="it-IT" sz="1463" dirty="0">
                <a:latin typeface="Calibri" panose="020F0502020204030204" pitchFamily="34" charset="0"/>
                <a:ea typeface="Calibri" panose="020F0502020204030204" pitchFamily="34" charset="0"/>
                <a:cs typeface="Times New Roman" panose="02020603050405020304" pitchFamily="18" charset="0"/>
              </a:rPr>
              <a:t>COLORS: CHROME, BLACK</a:t>
            </a:r>
          </a:p>
          <a:p>
            <a:endParaRPr lang="it-IT" sz="1463"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9" name="Прямоугольник 38">
            <a:extLst>
              <a:ext uri="{FF2B5EF4-FFF2-40B4-BE49-F238E27FC236}">
                <a16:creationId xmlns:a16="http://schemas.microsoft.com/office/drawing/2014/main" id="{2ACB541B-CF5A-F7C4-18B4-24A6E430309E}"/>
              </a:ext>
            </a:extLst>
          </p:cNvPr>
          <p:cNvSpPr/>
          <p:nvPr/>
        </p:nvSpPr>
        <p:spPr>
          <a:xfrm>
            <a:off x="1302514" y="4539884"/>
            <a:ext cx="8330194" cy="1053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63" b="1" dirty="0">
                <a:latin typeface="Calibri" panose="020F0502020204030204" pitchFamily="34" charset="0"/>
                <a:cs typeface="Times New Roman" panose="02020603050405020304" pitchFamily="18" charset="0"/>
              </a:rPr>
              <a:t>PVD</a:t>
            </a:r>
          </a:p>
          <a:p>
            <a:r>
              <a:rPr lang="en-US" sz="1463" b="1" dirty="0">
                <a:latin typeface="Calibri" panose="020F0502020204030204" pitchFamily="34" charset="0"/>
                <a:cs typeface="Times New Roman" panose="02020603050405020304" pitchFamily="18" charset="0"/>
              </a:rPr>
              <a:t>(VACUUM PLASMA SPRAYING AND ION PLATING BY DIRECT CONDENSATION OF THE APPLIED MATERIAL VAPORS)</a:t>
            </a:r>
          </a:p>
          <a:p>
            <a:r>
              <a:rPr lang="en-US" sz="1463" dirty="0">
                <a:latin typeface="Calibri" panose="020F0502020204030204" pitchFamily="34" charset="0"/>
                <a:cs typeface="Times New Roman" panose="02020603050405020304" pitchFamily="18" charset="0"/>
              </a:rPr>
              <a:t>COLORS: GOLD, ROSE GOLD, BRONZE, AGED BRONZE, GRAPHITE</a:t>
            </a:r>
          </a:p>
        </p:txBody>
      </p:sp>
      <p:sp>
        <p:nvSpPr>
          <p:cNvPr id="18" name="TextBox 17">
            <a:extLst>
              <a:ext uri="{FF2B5EF4-FFF2-40B4-BE49-F238E27FC236}">
                <a16:creationId xmlns:a16="http://schemas.microsoft.com/office/drawing/2014/main" id="{3047404E-4F67-3166-2DC3-B0900BD8D0BF}"/>
              </a:ext>
            </a:extLst>
          </p:cNvPr>
          <p:cNvSpPr txBox="1"/>
          <p:nvPr/>
        </p:nvSpPr>
        <p:spPr>
          <a:xfrm>
            <a:off x="246092" y="728953"/>
            <a:ext cx="3062628" cy="646331"/>
          </a:xfrm>
          <a:prstGeom prst="rect">
            <a:avLst/>
          </a:prstGeom>
          <a:noFill/>
        </p:spPr>
        <p:txBody>
          <a:bodyPr wrap="square">
            <a:spAutoFit/>
          </a:bodyPr>
          <a:lstStyle/>
          <a:p>
            <a:r>
              <a:rPr lang="pt-BR" b="1" dirty="0">
                <a:solidFill>
                  <a:srgbClr val="C00000"/>
                </a:solidFill>
              </a:rPr>
              <a:t>COATING LAYER APPLICATION TECHNOLOGIES</a:t>
            </a:r>
            <a:endParaRPr lang="ru-RU" b="1" dirty="0"/>
          </a:p>
        </p:txBody>
      </p:sp>
      <p:sp>
        <p:nvSpPr>
          <p:cNvPr id="16" name="Прямоугольник 15">
            <a:extLst>
              <a:ext uri="{FF2B5EF4-FFF2-40B4-BE49-F238E27FC236}">
                <a16:creationId xmlns:a16="http://schemas.microsoft.com/office/drawing/2014/main" id="{60E5A5C9-0D85-5A50-95CF-7EAFD4D8804C}"/>
              </a:ext>
            </a:extLst>
          </p:cNvPr>
          <p:cNvSpPr/>
          <p:nvPr/>
        </p:nvSpPr>
        <p:spPr>
          <a:xfrm>
            <a:off x="250014" y="1772816"/>
            <a:ext cx="1052500" cy="105300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o-RO" sz="1463" dirty="0"/>
              <a:t>CHROME</a:t>
            </a:r>
            <a:endParaRPr lang="ru-RU" sz="1463" dirty="0"/>
          </a:p>
        </p:txBody>
      </p:sp>
      <p:sp>
        <p:nvSpPr>
          <p:cNvPr id="17" name="Прямоугольник 16">
            <a:extLst>
              <a:ext uri="{FF2B5EF4-FFF2-40B4-BE49-F238E27FC236}">
                <a16:creationId xmlns:a16="http://schemas.microsoft.com/office/drawing/2014/main" id="{4D142B23-2BD4-331A-131D-6CFD3E72BCAF}"/>
              </a:ext>
            </a:extLst>
          </p:cNvPr>
          <p:cNvSpPr/>
          <p:nvPr/>
        </p:nvSpPr>
        <p:spPr>
          <a:xfrm>
            <a:off x="250013" y="4539884"/>
            <a:ext cx="1052500" cy="105300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63" dirty="0"/>
              <a:t>COLOR</a:t>
            </a:r>
          </a:p>
        </p:txBody>
      </p:sp>
      <p:pic>
        <p:nvPicPr>
          <p:cNvPr id="3076" name="Picture 4">
            <a:extLst>
              <a:ext uri="{FF2B5EF4-FFF2-40B4-BE49-F238E27FC236}">
                <a16:creationId xmlns:a16="http://schemas.microsoft.com/office/drawing/2014/main" id="{DDE2D805-A7B2-1A4E-3269-160B8DFD2E29}"/>
              </a:ext>
            </a:extLst>
          </p:cNvPr>
          <p:cNvPicPr>
            <a:picLocks noChangeAspect="1" noChangeArrowheads="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554787" y="4633894"/>
            <a:ext cx="577044" cy="5770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3847337-EE20-9C53-D7BB-FBEBD9B438E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5366" y="2013679"/>
            <a:ext cx="571274" cy="571274"/>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a:extLst>
              <a:ext uri="{FF2B5EF4-FFF2-40B4-BE49-F238E27FC236}">
                <a16:creationId xmlns:a16="http://schemas.microsoft.com/office/drawing/2014/main" id="{8EF29307-1FB3-5C11-75B9-E8F65EFD41D0}"/>
              </a:ext>
            </a:extLst>
          </p:cNvPr>
          <p:cNvSpPr/>
          <p:nvPr/>
        </p:nvSpPr>
        <p:spPr>
          <a:xfrm>
            <a:off x="1302514" y="3156350"/>
            <a:ext cx="8330194" cy="1053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63" b="1" dirty="0">
                <a:latin typeface="Calibri" panose="020F0502020204030204" pitchFamily="34" charset="0"/>
                <a:ea typeface="Calibri" panose="020F0502020204030204" pitchFamily="34" charset="0"/>
                <a:cs typeface="Times New Roman" panose="02020603050405020304" pitchFamily="18" charset="0"/>
              </a:rPr>
              <a:t>GALVANIZING + PAINTING</a:t>
            </a:r>
          </a:p>
          <a:p>
            <a:r>
              <a:rPr lang="it-IT" sz="1463" dirty="0">
                <a:latin typeface="Calibri" panose="020F0502020204030204" pitchFamily="34" charset="0"/>
                <a:ea typeface="Calibri" panose="020F0502020204030204" pitchFamily="34" charset="0"/>
                <a:cs typeface="Times New Roman" panose="02020603050405020304" pitchFamily="18" charset="0"/>
              </a:rPr>
              <a:t>CHROME-NICKEL COATING AFTER POWDER PAINT APPLICATION</a:t>
            </a:r>
          </a:p>
          <a:p>
            <a:r>
              <a:rPr lang="it-IT" sz="1463" dirty="0">
                <a:latin typeface="Calibri" panose="020F0502020204030204" pitchFamily="34" charset="0"/>
                <a:ea typeface="Calibri" panose="020F0502020204030204" pitchFamily="34" charset="0"/>
                <a:cs typeface="Times New Roman" panose="02020603050405020304" pitchFamily="18" charset="0"/>
              </a:rPr>
              <a:t>COLORS: CHROME + WHITE</a:t>
            </a:r>
          </a:p>
        </p:txBody>
      </p:sp>
      <p:sp>
        <p:nvSpPr>
          <p:cNvPr id="21" name="Прямоугольник 20">
            <a:extLst>
              <a:ext uri="{FF2B5EF4-FFF2-40B4-BE49-F238E27FC236}">
                <a16:creationId xmlns:a16="http://schemas.microsoft.com/office/drawing/2014/main" id="{33B03A00-F2BC-2F4E-5884-F76B4D5F4C6D}"/>
              </a:ext>
            </a:extLst>
          </p:cNvPr>
          <p:cNvSpPr/>
          <p:nvPr/>
        </p:nvSpPr>
        <p:spPr>
          <a:xfrm>
            <a:off x="250014" y="3156350"/>
            <a:ext cx="1052500" cy="1053000"/>
          </a:xfrm>
          <a:prstGeom prst="rect">
            <a:avLst/>
          </a:prstGeom>
          <a:solidFill>
            <a:srgbClr val="B61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ro-RO" sz="1463" dirty="0"/>
              <a:t>COLOR</a:t>
            </a:r>
            <a:endParaRPr lang="ru-RU" sz="1463" dirty="0"/>
          </a:p>
        </p:txBody>
      </p:sp>
      <p:pic>
        <p:nvPicPr>
          <p:cNvPr id="3080" name="Picture 8">
            <a:extLst>
              <a:ext uri="{FF2B5EF4-FFF2-40B4-BE49-F238E27FC236}">
                <a16:creationId xmlns:a16="http://schemas.microsoft.com/office/drawing/2014/main" id="{12D62100-89B2-24D0-BB3D-6DD3A2E7436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3608" y="3275012"/>
            <a:ext cx="596856" cy="5968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blue text&#10;&#10;Description automatically generated">
            <a:extLst>
              <a:ext uri="{FF2B5EF4-FFF2-40B4-BE49-F238E27FC236}">
                <a16:creationId xmlns:a16="http://schemas.microsoft.com/office/drawing/2014/main" id="{2F898D72-2BB3-B017-857A-88E9ABB4AC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12576"/>
            <a:ext cx="3554813" cy="602385"/>
          </a:xfrm>
          <a:prstGeom prst="rect">
            <a:avLst/>
          </a:prstGeom>
        </p:spPr>
      </p:pic>
      <p:sp>
        <p:nvSpPr>
          <p:cNvPr id="2" name="TextBox 1">
            <a:extLst>
              <a:ext uri="{FF2B5EF4-FFF2-40B4-BE49-F238E27FC236}">
                <a16:creationId xmlns:a16="http://schemas.microsoft.com/office/drawing/2014/main" id="{1F9F75AC-1D93-246C-81D7-1BAD90796D04}"/>
              </a:ext>
            </a:extLst>
          </p:cNvPr>
          <p:cNvSpPr txBox="1"/>
          <p:nvPr/>
        </p:nvSpPr>
        <p:spPr>
          <a:xfrm>
            <a:off x="5816285" y="107340"/>
            <a:ext cx="3816424" cy="369332"/>
          </a:xfrm>
          <a:prstGeom prst="rect">
            <a:avLst/>
          </a:prstGeom>
          <a:noFill/>
        </p:spPr>
        <p:txBody>
          <a:bodyPr wrap="square" rtlCol="0">
            <a:spAutoFit/>
          </a:bodyPr>
          <a:lstStyle/>
          <a:p>
            <a:pPr algn="r"/>
            <a:r>
              <a:rPr lang="en-RO" dirty="0"/>
              <a:t>Coverage</a:t>
            </a:r>
          </a:p>
        </p:txBody>
      </p:sp>
    </p:spTree>
    <p:extLst>
      <p:ext uri="{BB962C8B-B14F-4D97-AF65-F5344CB8AC3E}">
        <p14:creationId xmlns:p14="http://schemas.microsoft.com/office/powerpoint/2010/main" val="1326394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100443</TotalTime>
  <Words>1368</Words>
  <Application>Microsoft Macintosh PowerPoint</Application>
  <PresentationFormat>A4 Paper (210x297 mm)</PresentationFormat>
  <Paragraphs>166</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微软雅黑</vt:lpstr>
      <vt:lpstr>Myriad Pro</vt:lpstr>
      <vt:lpstr>system-ui</vt:lpstr>
      <vt:lpstr>Arial</vt:lpstr>
      <vt:lpstr>Calibri</vt:lpstr>
      <vt:lpstr>Helvetica</vt:lpstr>
      <vt:lpstr>Segoe UI</vt:lpstr>
      <vt:lpstr>Times New Roman</vt:lpstr>
      <vt:lpstr>Wingdings</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User34535</dc:creator>
  <cp:lastModifiedBy>Максим Федоренко</cp:lastModifiedBy>
  <cp:revision>3688</cp:revision>
  <cp:lastPrinted>2022-06-03T10:35:08Z</cp:lastPrinted>
  <dcterms:created xsi:type="dcterms:W3CDTF">2017-07-18T13:07:58Z</dcterms:created>
  <dcterms:modified xsi:type="dcterms:W3CDTF">2026-03-05T11:19:33Z</dcterms:modified>
</cp:coreProperties>
</file>